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4"/>
  </p:sldMasterIdLst>
  <p:notesMasterIdLst>
    <p:notesMasterId r:id="rId12"/>
  </p:notesMasterIdLst>
  <p:sldIdLst>
    <p:sldId id="262" r:id="rId5"/>
    <p:sldId id="512" r:id="rId6"/>
    <p:sldId id="546" r:id="rId7"/>
    <p:sldId id="547" r:id="rId8"/>
    <p:sldId id="548" r:id="rId9"/>
    <p:sldId id="549" r:id="rId10"/>
    <p:sldId id="53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47E7A6E-A66E-4F24-B86E-BB6DFA11EC2C}" name="Cavaletto, Debra" initials="CD" userId="S::Debra.Cavaletto@ventura.org::9a2f688f-5ba7-4220-8331-75879960e203" providerId="AD"/>
  <p188:author id="{6E2DF7B9-7D7C-C43F-86AD-E36DFA7969EF}" name="Fontayne, Jean" initials="FJ" userId="S::Jean.Fontayne@ventura.org::8a6ca185-620d-4a49-bbab-23be12dd7d48" providerId="AD"/>
  <p188:author id="{7ADFF4CF-E6BA-3009-6540-344D39E3E669}" name="Ranallo, Maryann" initials="RM" userId="S::maryann.ranallo@ventura.org::51924724-8c6d-45ca-af87-09450f343f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92" y="6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CSA 4 Expenses to Revenue </a:t>
            </a:r>
          </a:p>
          <a:p>
            <a:pPr>
              <a:defRPr/>
            </a:pPr>
            <a:r>
              <a:rPr lang="en-US" sz="1800" b="1" dirty="0"/>
              <a:t>FY21 to FY25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Total Expenses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Sheet1!$C$2:$G$2</c:f>
              <c:strCache>
                <c:ptCount val="5"/>
                <c:pt idx="0">
                  <c:v>FY21 Actuals</c:v>
                </c:pt>
                <c:pt idx="1">
                  <c:v>FY22 Actuals</c:v>
                </c:pt>
                <c:pt idx="2">
                  <c:v>FY23 Actuals</c:v>
                </c:pt>
                <c:pt idx="3">
                  <c:v>FY24 Actuals</c:v>
                </c:pt>
                <c:pt idx="4">
                  <c:v>FY25 Actuals</c:v>
                </c:pt>
              </c:strCache>
            </c:strRef>
          </c:cat>
          <c:val>
            <c:numRef>
              <c:f>Sheet1!$C$3:$G$3</c:f>
              <c:numCache>
                <c:formatCode>"$"#,##0_);[Red]\("$"#,##0\)</c:formatCode>
                <c:ptCount val="5"/>
                <c:pt idx="0">
                  <c:v>850432</c:v>
                </c:pt>
                <c:pt idx="1">
                  <c:v>1077303</c:v>
                </c:pt>
                <c:pt idx="2">
                  <c:v>990573</c:v>
                </c:pt>
                <c:pt idx="3">
                  <c:v>1160847</c:v>
                </c:pt>
                <c:pt idx="4">
                  <c:v>1205531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5F-4267-9415-20D42FE5C77E}"/>
            </c:ext>
          </c:extLst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Total 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Sheet1!$C$2:$G$2</c:f>
              <c:strCache>
                <c:ptCount val="5"/>
                <c:pt idx="0">
                  <c:v>FY21 Actuals</c:v>
                </c:pt>
                <c:pt idx="1">
                  <c:v>FY22 Actuals</c:v>
                </c:pt>
                <c:pt idx="2">
                  <c:v>FY23 Actuals</c:v>
                </c:pt>
                <c:pt idx="3">
                  <c:v>FY24 Actuals</c:v>
                </c:pt>
                <c:pt idx="4">
                  <c:v>FY25 Actuals</c:v>
                </c:pt>
              </c:strCache>
            </c:strRef>
          </c:cat>
          <c:val>
            <c:numRef>
              <c:f>Sheet1!$C$4:$G$4</c:f>
              <c:numCache>
                <c:formatCode>"$"#,##0_);[Red]\("$"#,##0\)</c:formatCode>
                <c:ptCount val="5"/>
                <c:pt idx="0">
                  <c:v>941185</c:v>
                </c:pt>
                <c:pt idx="1">
                  <c:v>959349</c:v>
                </c:pt>
                <c:pt idx="2">
                  <c:v>1158484</c:v>
                </c:pt>
                <c:pt idx="3">
                  <c:v>1151519</c:v>
                </c:pt>
                <c:pt idx="4">
                  <c:v>1161090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5F-4267-9415-20D42FE5C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3326312"/>
        <c:axId val="633328112"/>
      </c:barChart>
      <c:catAx>
        <c:axId val="633326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328112"/>
        <c:crosses val="autoZero"/>
        <c:auto val="1"/>
        <c:lblAlgn val="ctr"/>
        <c:lblOffset val="100"/>
        <c:noMultiLvlLbl val="0"/>
      </c:catAx>
      <c:valAx>
        <c:axId val="63332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32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FY25 Actual Revenue Sources</a:t>
            </a:r>
          </a:p>
          <a:p>
            <a:pPr>
              <a:defRPr/>
            </a:pPr>
            <a:r>
              <a:rPr lang="en-US" sz="2000" b="1" dirty="0"/>
              <a:t>$1,161,090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Sheet1!$E$23</c:f>
              <c:strCache>
                <c:ptCount val="1"/>
                <c:pt idx="0">
                  <c:v>Property Tax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7777777777777778"/>
                  <c:y val="-1.20967741935483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28221E99-67CE-4366-AC17-CF5407CAC4D3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920-418A-AFBA-E7FFF1F639C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Sheet1!$E$24</c:f>
              <c:numCache>
                <c:formatCode>"$"#,##0_);[Red]\("$"#,##0\)</c:formatCode>
                <c:ptCount val="1"/>
                <c:pt idx="0">
                  <c:v>969363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0-418A-AFBA-E7FFF1F639C3}"/>
            </c:ext>
          </c:extLst>
        </c:ser>
        <c:ser>
          <c:idx val="1"/>
          <c:order val="1"/>
          <c:tx>
            <c:strRef>
              <c:f>Sheet1!$F$23</c:f>
              <c:strCache>
                <c:ptCount val="1"/>
                <c:pt idx="0">
                  <c:v>Special Assessment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6388888888888889"/>
                  <c:y val="-2.0161290322580645E-3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C4B1908E-A916-4C11-8987-681E9421810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920-418A-AFBA-E7FFF1F639C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Sheet1!$F$24</c:f>
              <c:numCache>
                <c:formatCode>"$"#,##0_);[Red]\("$"#,##0\)</c:formatCode>
                <c:ptCount val="1"/>
                <c:pt idx="0">
                  <c:v>94951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20-418A-AFBA-E7FFF1F639C3}"/>
            </c:ext>
          </c:extLst>
        </c:ser>
        <c:ser>
          <c:idx val="2"/>
          <c:order val="2"/>
          <c:tx>
            <c:strRef>
              <c:f>Sheet1!$G$23</c:f>
              <c:strCache>
                <c:ptCount val="1"/>
                <c:pt idx="0">
                  <c:v>Misc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6944444444444434"/>
                  <c:y val="-4.0322580645161289E-3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BCC7C794-D406-4CA7-9AEF-163F662AC7B3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20-418A-AFBA-E7FFF1F639C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Sheet1!$G$24</c:f>
              <c:numCache>
                <c:formatCode>"$"#,##0_);[Red]\("$"#,##0\)</c:formatCode>
                <c:ptCount val="1"/>
                <c:pt idx="0">
                  <c:v>96776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20-418A-AFBA-E7FFF1F63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3243872"/>
        <c:axId val="633247112"/>
        <c:axId val="0"/>
      </c:bar3DChart>
      <c:catAx>
        <c:axId val="633243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3247112"/>
        <c:crosses val="autoZero"/>
        <c:auto val="1"/>
        <c:lblAlgn val="ctr"/>
        <c:lblOffset val="100"/>
        <c:noMultiLvlLbl val="0"/>
      </c:catAx>
      <c:valAx>
        <c:axId val="6332471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24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FY25 Actual Expenses</a:t>
            </a:r>
          </a:p>
          <a:p>
            <a:pPr>
              <a:defRPr/>
            </a:pPr>
            <a:r>
              <a:rPr lang="en-US" sz="2000" b="1" dirty="0"/>
              <a:t>&lt;$1,205,531&gt;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Sheet1!$S$21</c:f>
              <c:strCache>
                <c:ptCount val="1"/>
                <c:pt idx="0">
                  <c:v>Misc.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1111111111111111"/>
                  <c:y val="-6.018518518518527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3EAF6FF2-5E00-4EB0-9153-E2FFA79F65AB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F91-4DC0-9CAA-6883E20104F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Sheet1!$S$22</c:f>
              <c:numCache>
                <c:formatCode>"$"#,##0_);[Red]\("$"#,##0\)</c:formatCode>
                <c:ptCount val="1"/>
                <c:pt idx="0">
                  <c:v>215956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91-4DC0-9CAA-6883E20104F3}"/>
            </c:ext>
          </c:extLst>
        </c:ser>
        <c:ser>
          <c:idx val="1"/>
          <c:order val="1"/>
          <c:tx>
            <c:strRef>
              <c:f>Sheet1!$T$21</c:f>
              <c:strCache>
                <c:ptCount val="1"/>
                <c:pt idx="0">
                  <c:v>Utilities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1388888888888888"/>
                  <c:y val="-7.40740740740740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31A31D5D-F9BC-4500-AC09-D87F235013B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F91-4DC0-9CAA-6883E20104F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Sheet1!$T$22</c:f>
              <c:numCache>
                <c:formatCode>"$"#,##0_);[Red]\("$"#,##0\)</c:formatCode>
                <c:ptCount val="1"/>
                <c:pt idx="0">
                  <c:v>368983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91-4DC0-9CAA-6883E20104F3}"/>
            </c:ext>
          </c:extLst>
        </c:ser>
        <c:ser>
          <c:idx val="2"/>
          <c:order val="2"/>
          <c:tx>
            <c:strRef>
              <c:f>Sheet1!$U$21</c:f>
              <c:strCache>
                <c:ptCount val="1"/>
                <c:pt idx="0">
                  <c:v>Contracts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9444444444444445"/>
                  <c:y val="-2.777777777777777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64E0ED2C-A2FC-4680-8145-732AC68DD29D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F91-4DC0-9CAA-6883E20104F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Sheet1!$U$22</c:f>
              <c:numCache>
                <c:formatCode>"$"#,##0_);[Red]\("$"#,##0\)</c:formatCode>
                <c:ptCount val="1"/>
                <c:pt idx="0">
                  <c:v>620592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91-4DC0-9CAA-6883E2010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4086944"/>
        <c:axId val="804088024"/>
        <c:axId val="0"/>
      </c:bar3DChart>
      <c:catAx>
        <c:axId val="804086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04088024"/>
        <c:crosses val="autoZero"/>
        <c:auto val="1"/>
        <c:lblAlgn val="ctr"/>
        <c:lblOffset val="100"/>
        <c:noMultiLvlLbl val="0"/>
      </c:catAx>
      <c:valAx>
        <c:axId val="804088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08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FY26 Budgeted Revenue</a:t>
            </a:r>
            <a:r>
              <a:rPr lang="en-US" sz="2000" b="1" baseline="0" dirty="0"/>
              <a:t> $1,242,970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Sheet1!$C$64</c:f>
              <c:strCache>
                <c:ptCount val="1"/>
                <c:pt idx="0">
                  <c:v>Property Tax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"/>
                  <c:y val="-5.3097345132743362E-2"/>
                </c:manualLayout>
              </c:layout>
              <c:tx>
                <c:rich>
                  <a:bodyPr/>
                  <a:lstStyle/>
                  <a:p>
                    <a:fld id="{6562FEC1-2606-462F-A428-670207FC7344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A5A-4E80-AED5-B16DF04B92A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Sheet1!$C$65</c:f>
              <c:numCache>
                <c:formatCode>"$"#,##0_);[Red]\("$"#,##0\)</c:formatCode>
                <c:ptCount val="1"/>
                <c:pt idx="0">
                  <c:v>1083670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5A-4E80-AED5-B16DF04B92A3}"/>
            </c:ext>
          </c:extLst>
        </c:ser>
        <c:ser>
          <c:idx val="1"/>
          <c:order val="1"/>
          <c:tx>
            <c:strRef>
              <c:f>Sheet1!$D$64</c:f>
              <c:strCache>
                <c:ptCount val="1"/>
                <c:pt idx="0">
                  <c:v>Special Assessment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861111111111112"/>
                  <c:y val="-2.2756005056890058E-2"/>
                </c:manualLayout>
              </c:layout>
              <c:tx>
                <c:rich>
                  <a:bodyPr/>
                  <a:lstStyle/>
                  <a:p>
                    <a:fld id="{9B7897BF-5D93-492D-865E-A9EC2FF30599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5A-4E80-AED5-B16DF04B92A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Sheet1!$D$65</c:f>
              <c:numCache>
                <c:formatCode>"$"#,##0_);[Red]\("$"#,##0\)</c:formatCode>
                <c:ptCount val="1"/>
                <c:pt idx="0">
                  <c:v>91600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5A-4E80-AED5-B16DF04B92A3}"/>
            </c:ext>
          </c:extLst>
        </c:ser>
        <c:ser>
          <c:idx val="2"/>
          <c:order val="2"/>
          <c:tx>
            <c:strRef>
              <c:f>Sheet1!$E$64</c:f>
              <c:strCache>
                <c:ptCount val="1"/>
                <c:pt idx="0">
                  <c:v>Misc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8333333333333343"/>
                  <c:y val="-3.2869785082174509E-2"/>
                </c:manualLayout>
              </c:layout>
              <c:tx>
                <c:rich>
                  <a:bodyPr/>
                  <a:lstStyle/>
                  <a:p>
                    <a:fld id="{C7C2D7B6-7A7E-4F1A-A47D-184BFC665E24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A5A-4E80-AED5-B16DF04B92A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Sheet1!$E$65</c:f>
              <c:numCache>
                <c:formatCode>"$"#,##0_);[Red]\("$"#,##0\)</c:formatCode>
                <c:ptCount val="1"/>
                <c:pt idx="0">
                  <c:v>67700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5A-4E80-AED5-B16DF04B9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4066424"/>
        <c:axId val="804075064"/>
        <c:axId val="0"/>
      </c:bar3DChart>
      <c:catAx>
        <c:axId val="804066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04075064"/>
        <c:crosses val="autoZero"/>
        <c:auto val="1"/>
        <c:lblAlgn val="ctr"/>
        <c:lblOffset val="100"/>
        <c:noMultiLvlLbl val="0"/>
      </c:catAx>
      <c:valAx>
        <c:axId val="804075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066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FY26 Budgeted Expenses </a:t>
            </a:r>
          </a:p>
          <a:p>
            <a:pPr>
              <a:defRPr/>
            </a:pPr>
            <a:r>
              <a:rPr lang="en-US" sz="2000" b="1" dirty="0"/>
              <a:t>$1,728,450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Sheet1!$S$68</c:f>
              <c:strCache>
                <c:ptCount val="1"/>
                <c:pt idx="0">
                  <c:v>Misc.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1944444444444433"/>
                  <c:y val="-1.9856591285162713E-2"/>
                </c:manualLayout>
              </c:layout>
              <c:tx>
                <c:rich>
                  <a:bodyPr/>
                  <a:lstStyle/>
                  <a:p>
                    <a:fld id="{7D6612D8-9F50-4F63-A8AD-8FDE5A96E745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00A-479B-B889-CD7D67B0426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Sheet1!$S$69</c:f>
              <c:numCache>
                <c:formatCode>"$"#,##0_);[Red]\("$"#,##0\)</c:formatCode>
                <c:ptCount val="1"/>
                <c:pt idx="0">
                  <c:v>243310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A-479B-B889-CD7D67B04263}"/>
            </c:ext>
          </c:extLst>
        </c:ser>
        <c:ser>
          <c:idx val="1"/>
          <c:order val="1"/>
          <c:tx>
            <c:strRef>
              <c:f>Sheet1!$T$68</c:f>
              <c:strCache>
                <c:ptCount val="1"/>
                <c:pt idx="0">
                  <c:v>Utilities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1666666666666656"/>
                  <c:y val="-3.5300606729178237E-2"/>
                </c:manualLayout>
              </c:layout>
              <c:tx>
                <c:rich>
                  <a:bodyPr/>
                  <a:lstStyle/>
                  <a:p>
                    <a:fld id="{ABE76C4D-52A6-4EC0-A91F-3DCCB78679DC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00A-479B-B889-CD7D67B0426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Sheet1!$T$69</c:f>
              <c:numCache>
                <c:formatCode>"$"#,##0_);[Red]\("$"#,##0\)</c:formatCode>
                <c:ptCount val="1"/>
                <c:pt idx="0">
                  <c:v>409620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0A-479B-B889-CD7D67B04263}"/>
            </c:ext>
          </c:extLst>
        </c:ser>
        <c:ser>
          <c:idx val="2"/>
          <c:order val="2"/>
          <c:tx>
            <c:strRef>
              <c:f>Sheet1!$U$68</c:f>
              <c:strCache>
                <c:ptCount val="1"/>
                <c:pt idx="0">
                  <c:v>Contracts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22777777777777766"/>
                  <c:y val="-3.0888030888030889E-2"/>
                </c:manualLayout>
              </c:layout>
              <c:tx>
                <c:rich>
                  <a:bodyPr/>
                  <a:lstStyle/>
                  <a:p>
                    <a:fld id="{99079C93-CD01-4362-B879-22147651173D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00A-479B-B889-CD7D67B0426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Sheet1!$U$69</c:f>
              <c:numCache>
                <c:formatCode>"$"#,##0_);[Red]\("$"#,##0\)</c:formatCode>
                <c:ptCount val="1"/>
                <c:pt idx="0">
                  <c:v>1075520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0A-479B-B889-CD7D67B04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4076144"/>
        <c:axId val="804078304"/>
        <c:axId val="0"/>
      </c:bar3DChart>
      <c:catAx>
        <c:axId val="804076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04078304"/>
        <c:crosses val="autoZero"/>
        <c:auto val="1"/>
        <c:lblAlgn val="ctr"/>
        <c:lblOffset val="100"/>
        <c:noMultiLvlLbl val="0"/>
      </c:catAx>
      <c:valAx>
        <c:axId val="80407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07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E3D770-4A2E-453E-A3D4-03F4F16E1EB3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6B0B16-4EFC-443E-8CA2-497C11CABD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fld id="{C3FCFF5A-FE3E-4231-A3C1-D275792CD2D1}" type="slidenum">
              <a:rPr lang="en-US" altLang="en-US" sz="1100">
                <a:solidFill>
                  <a:srgbClr val="000000"/>
                </a:solidFill>
                <a:latin typeface="Tahoma" panose="020B0604030504040204" pitchFamily="34" charset="0"/>
              </a:rPr>
              <a:pPr defTabSz="931774" eaLnBrk="0" fontAlgn="base" hangingPunct="0">
                <a:spcBef>
                  <a:spcPct val="20000"/>
                </a:spcBef>
                <a:spcAft>
                  <a:spcPct val="0"/>
                </a:spcAft>
                <a:buFontTx/>
                <a:buChar char="•"/>
                <a:defRPr/>
              </a:pPr>
              <a:t>1</a:t>
            </a:fld>
            <a:endParaRPr lang="en-US" altLang="en-US" sz="11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0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9478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fld id="{E2D59FC1-0B6B-4753-BCC8-70DD4918753C}" type="slidenum">
              <a:rPr lang="en-US">
                <a:solidFill>
                  <a:srgbClr val="000000"/>
                </a:solidFill>
                <a:latin typeface="Tahoma" panose="020B0604030504040204" pitchFamily="34" charset="0"/>
              </a:rPr>
              <a:pPr defTabSz="949478" eaLnBrk="0" fontAlgn="base" hangingPunct="0">
                <a:spcBef>
                  <a:spcPct val="20000"/>
                </a:spcBef>
                <a:spcAft>
                  <a:spcPct val="0"/>
                </a:spcAft>
                <a:buFontTx/>
                <a:buChar char="•"/>
                <a:defRPr/>
              </a:pPr>
              <a:t>2</a:t>
            </a:fld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9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fld id="{C3FCFF5A-FE3E-4231-A3C1-D275792CD2D1}" type="slidenum">
              <a:rPr lang="en-US" altLang="en-US" sz="1100">
                <a:solidFill>
                  <a:srgbClr val="000000"/>
                </a:solidFill>
                <a:latin typeface="Tahoma" panose="020B0604030504040204" pitchFamily="34" charset="0"/>
              </a:rPr>
              <a:pPr defTabSz="931774" eaLnBrk="0" fontAlgn="base" hangingPunct="0">
                <a:spcBef>
                  <a:spcPct val="20000"/>
                </a:spcBef>
                <a:spcAft>
                  <a:spcPct val="0"/>
                </a:spcAft>
                <a:buFontTx/>
                <a:buChar char="•"/>
                <a:defRPr/>
              </a:pPr>
              <a:t>7</a:t>
            </a:fld>
            <a:endParaRPr lang="en-US" altLang="en-US" sz="11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9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7751" y="1699449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835" y="3428678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altLang="en-US"/>
              <a:t>February 28, 2025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934472" y="1292890"/>
            <a:ext cx="438073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03" y="255593"/>
            <a:ext cx="2448400" cy="963607"/>
          </a:xfrm>
          <a:prstGeom prst="rect">
            <a:avLst/>
          </a:prstGeom>
          <a:ln>
            <a:noFill/>
          </a:ln>
        </p:spPr>
      </p:pic>
      <p:cxnSp>
        <p:nvCxnSpPr>
          <p:cNvPr id="30" name="Straight Connector 29"/>
          <p:cNvCxnSpPr/>
          <p:nvPr/>
        </p:nvCxnSpPr>
        <p:spPr>
          <a:xfrm>
            <a:off x="2934472" y="152400"/>
            <a:ext cx="438073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961" y="34067"/>
            <a:ext cx="1794342" cy="140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4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70184" y="6149642"/>
            <a:ext cx="1972483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altLang="en-US"/>
              <a:t>February 28, 2025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59762" y="6149643"/>
            <a:ext cx="5092093" cy="365125"/>
          </a:xfrm>
        </p:spPr>
        <p:txBody>
          <a:bodyPr/>
          <a:lstStyle/>
          <a:p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6601" y="6177757"/>
            <a:ext cx="781937" cy="365125"/>
          </a:xfrm>
        </p:spPr>
        <p:txBody>
          <a:bodyPr/>
          <a:lstStyle>
            <a:lvl1pPr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altLang="en-US" dirty="0"/>
              <a:t>Slide </a:t>
            </a:r>
            <a:fld id="{C85F3218-2598-46BA-A055-48BD03872C6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59762" y="6103607"/>
            <a:ext cx="10451239" cy="530557"/>
            <a:chOff x="1600200" y="5943600"/>
            <a:chExt cx="7158367" cy="530557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600200" y="5946443"/>
              <a:ext cx="71420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4637315" y="5943600"/>
              <a:ext cx="4121252" cy="530557"/>
              <a:chOff x="4489348" y="4419600"/>
              <a:chExt cx="4121252" cy="530557"/>
            </a:xfrm>
          </p:grpSpPr>
          <p:sp>
            <p:nvSpPr>
              <p:cNvPr id="11" name="Right Triangle 10"/>
              <p:cNvSpPr/>
              <p:nvPr/>
            </p:nvSpPr>
            <p:spPr>
              <a:xfrm flipH="1" flipV="1">
                <a:off x="4489348" y="4419600"/>
                <a:ext cx="4121252" cy="530557"/>
              </a:xfrm>
              <a:prstGeom prst="rtTriangle">
                <a:avLst/>
              </a:prstGeom>
              <a:solidFill>
                <a:schemeClr val="accent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ight Triangle 11"/>
              <p:cNvSpPr/>
              <p:nvPr/>
            </p:nvSpPr>
            <p:spPr>
              <a:xfrm flipH="1" flipV="1">
                <a:off x="5562600" y="4419600"/>
                <a:ext cx="3048000" cy="228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5943602"/>
            <a:ext cx="1054961" cy="7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0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1420889"/>
            <a:ext cx="8596668" cy="712712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073" y="3384499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1" y="6237258"/>
            <a:ext cx="1973169" cy="365125"/>
          </a:xfrm>
        </p:spPr>
        <p:txBody>
          <a:bodyPr/>
          <a:lstStyle>
            <a:lvl1pPr algn="ctr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altLang="en-US"/>
              <a:t>February 28, 2025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6237258"/>
            <a:ext cx="6297612" cy="365125"/>
          </a:xfrm>
        </p:spPr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10557" y="6237258"/>
            <a:ext cx="1066800" cy="365125"/>
          </a:xfrm>
        </p:spPr>
        <p:txBody>
          <a:bodyPr/>
          <a:lstStyle>
            <a:lvl1pPr>
              <a:defRPr b="1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en-US" altLang="en-US" dirty="0"/>
              <a:t>Slide </a:t>
            </a:r>
            <a:fld id="{41281016-F3AE-4EDF-BEF5-9164972D809E}" type="slidenum">
              <a:rPr lang="en-US" altLang="en-US" smtClean="0"/>
              <a:pPr algn="ctr"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836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February 28, 2025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85F3218-2598-46BA-A055-48BD03872C6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925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/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054" y="6191959"/>
            <a:ext cx="2851391" cy="365125"/>
          </a:xfrm>
        </p:spPr>
        <p:txBody>
          <a:bodyPr/>
          <a:lstStyle/>
          <a:p>
            <a:pPr>
              <a:defRPr/>
            </a:pPr>
            <a:r>
              <a:rPr lang="en-US"/>
              <a:t>February 28, 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30585" y="6191959"/>
            <a:ext cx="4368801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69600" y="6191959"/>
            <a:ext cx="964389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6C59A09-EDDA-4FC4-B819-B740D3D47F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730585" y="6097851"/>
            <a:ext cx="10258217" cy="530557"/>
            <a:chOff x="1600200" y="5943600"/>
            <a:chExt cx="7158367" cy="53055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600200" y="5946443"/>
              <a:ext cx="71420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4637315" y="5943600"/>
              <a:ext cx="4121252" cy="530557"/>
              <a:chOff x="4489348" y="4419600"/>
              <a:chExt cx="4121252" cy="530557"/>
            </a:xfrm>
          </p:grpSpPr>
          <p:sp>
            <p:nvSpPr>
              <p:cNvPr id="8" name="Right Triangle 7"/>
              <p:cNvSpPr/>
              <p:nvPr/>
            </p:nvSpPr>
            <p:spPr>
              <a:xfrm flipH="1" flipV="1">
                <a:off x="4489348" y="4419600"/>
                <a:ext cx="4121252" cy="530557"/>
              </a:xfrm>
              <a:prstGeom prst="rtTriangle">
                <a:avLst/>
              </a:prstGeom>
              <a:solidFill>
                <a:schemeClr val="accent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ight Triangle 8"/>
              <p:cNvSpPr/>
              <p:nvPr/>
            </p:nvSpPr>
            <p:spPr>
              <a:xfrm flipH="1" flipV="1">
                <a:off x="5562600" y="4419600"/>
                <a:ext cx="3048000" cy="228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019801"/>
            <a:ext cx="1406615" cy="7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89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635" y="146056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505" y="2933037"/>
            <a:ext cx="8596668" cy="3013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7465" y="6053813"/>
            <a:ext cx="19731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February 28, 2025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9003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01812" y="600973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US" altLang="en-US" dirty="0"/>
              <a:t>Slide </a:t>
            </a:r>
            <a:fld id="{C85F3218-2598-46BA-A055-48BD03872C6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2866961" y="34067"/>
            <a:ext cx="4448241" cy="1406658"/>
            <a:chOff x="2150219" y="34067"/>
            <a:chExt cx="3925756" cy="1406658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209800" y="1292890"/>
              <a:ext cx="3866175" cy="0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3800" y="255593"/>
              <a:ext cx="2160814" cy="963607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32" name="Straight Connector 31"/>
            <p:cNvCxnSpPr/>
            <p:nvPr/>
          </p:nvCxnSpPr>
          <p:spPr>
            <a:xfrm>
              <a:off x="2209800" y="152400"/>
              <a:ext cx="3866175" cy="0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0219" y="34067"/>
              <a:ext cx="1583581" cy="14066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793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5" r:id="rId5"/>
  </p:sldLayoutIdLst>
  <p:hf hdr="0" ftr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02654" y="2549269"/>
            <a:ext cx="101866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Community Service Area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Oak Park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July 31, 2025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028B4C-3BBA-4B13-A427-E8AC63C0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B0CC2-144F-A7DF-7470-03773B8F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July 31, 2025</a:t>
            </a:r>
          </a:p>
        </p:txBody>
      </p:sp>
    </p:spTree>
    <p:extLst>
      <p:ext uri="{BB962C8B-B14F-4D97-AF65-F5344CB8AC3E}">
        <p14:creationId xmlns:p14="http://schemas.microsoft.com/office/powerpoint/2010/main" val="43124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Slide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fld id="{4A18E2DB-922D-4712-8FB8-713D31C4D469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9055" y="2408383"/>
            <a:ext cx="7693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67800" y="5778162"/>
            <a:ext cx="1219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Ventura County Brush Fire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18EE427-29D8-41FB-89F0-03BF06F4E2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7" y="0"/>
            <a:ext cx="1223876" cy="95944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B508FF-B9F2-BED4-CF26-11C0B9C63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84621"/>
              </p:ext>
            </p:extLst>
          </p:nvPr>
        </p:nvGraphicFramePr>
        <p:xfrm>
          <a:off x="799448" y="895172"/>
          <a:ext cx="10549571" cy="5155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820">
                  <a:extLst>
                    <a:ext uri="{9D8B030D-6E8A-4147-A177-3AD203B41FA5}">
                      <a16:colId xmlns:a16="http://schemas.microsoft.com/office/drawing/2014/main" val="554413067"/>
                    </a:ext>
                  </a:extLst>
                </a:gridCol>
                <a:gridCol w="2402111">
                  <a:extLst>
                    <a:ext uri="{9D8B030D-6E8A-4147-A177-3AD203B41FA5}">
                      <a16:colId xmlns:a16="http://schemas.microsoft.com/office/drawing/2014/main" val="2262732361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577452576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545902932"/>
                    </a:ext>
                  </a:extLst>
                </a:gridCol>
                <a:gridCol w="457118">
                  <a:extLst>
                    <a:ext uri="{9D8B030D-6E8A-4147-A177-3AD203B41FA5}">
                      <a16:colId xmlns:a16="http://schemas.microsoft.com/office/drawing/2014/main" val="1523589057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3549315324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118983282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1257061790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1326028516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3080576009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2669758710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84897723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352584012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701457151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2254183060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1051152265"/>
                    </a:ext>
                  </a:extLst>
                </a:gridCol>
                <a:gridCol w="528823">
                  <a:extLst>
                    <a:ext uri="{9D8B030D-6E8A-4147-A177-3AD203B41FA5}">
                      <a16:colId xmlns:a16="http://schemas.microsoft.com/office/drawing/2014/main" val="1581477452"/>
                    </a:ext>
                  </a:extLst>
                </a:gridCol>
              </a:tblGrid>
              <a:tr h="3163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Acct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Object Name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2021 Adopted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2021 Adjusted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2021 Actuals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FY 2022 Adopted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2022 Adjusted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FY 2022 Actuals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2023 Adopted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2023 Adjusted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2023 Actuals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2024 Adopted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2024 Adjusted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2024 Actuals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2025 Adopted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2025 Adjusted Budget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FY 2025 Actuals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extLst>
                  <a:ext uri="{0D108BD9-81ED-4DB2-BD59-A6C34878D82A}">
                    <a16:rowId xmlns:a16="http://schemas.microsoft.com/office/drawing/2014/main" val="4041018389"/>
                  </a:ext>
                </a:extLst>
              </a:tr>
              <a:tr h="1569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PWA - 4110 - CSA 4 Oak Park</a:t>
                      </a:r>
                      <a:endParaRPr lang="pl-PL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ctr"/>
                </a:tc>
                <a:extLst>
                  <a:ext uri="{0D108BD9-81ED-4DB2-BD59-A6C34878D82A}">
                    <a16:rowId xmlns:a16="http://schemas.microsoft.com/office/drawing/2014/main" val="1743388860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2116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Other Maintenance ISF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$1,060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9905620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2158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Cost Allocation Plan Charges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$4,377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$5,248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$4,017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$4,017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$3,968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$6,133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$5,761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872427559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2159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Miscellaneous Expense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$6,383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$450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912953136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2165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Purchasing Charges ISF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$2,048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$2,087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$1,735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$1,735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$1,734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$1,701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$2,042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857597317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2185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Attorney Services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$545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$1,271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$2,532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$1,813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$3,822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67824856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2191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Collection And Billing Services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$8,688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$11,503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$22,800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$22,800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$11,234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$13,633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$14,663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15640744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2199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Other Professional And Specialized Services Non ISF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$681,500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$682,237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$348,299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$696,900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$709,220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$464,060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$750,700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$756,176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$525,446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$896,700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$991,858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$654,447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$701,900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$952,058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$620,592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851802659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2204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Management And Admin Survey ISF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$33,500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$33,500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$33,500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$51,700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$38,775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$38,800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$38,800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$38,800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4238454786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2205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Public Works ISF Charges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$47,366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$49,100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$49,100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$61,666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$47,800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$47,800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$95,937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$88,600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$88,600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$132,571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$147,034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63196842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2264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Minor Equipment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$3,835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83641530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2311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Utilities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$457,000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$457,000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$401,120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$410,000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$501,019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$504,600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$504,600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$314,712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$554,400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$554,400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$311,774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$371,300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$371,300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$368,983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250338875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20 - Services and Supplies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$1,243,100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$1,243,837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$850,423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$1,255,920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$1,077,303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$1,380,652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$1,386,128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$990,573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$1,621,400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$1,716,558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$1,160,847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$1,241,300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$1,491,458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$1,205,531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2369061884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Total Expenditures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$1,243,100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$1,243,837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$850,423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$1,243,600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$1,255,920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$1,077,303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$1,380,652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$1,386,128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$990,573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$1,621,400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$1,716,558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$1,160,847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$1,241,300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$1,491,458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$1,205,531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550469862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8511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Property Taxes Current Secured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$768,800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$768,800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$794,125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$792,400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$792,400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$812,566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$825,900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$825,900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$861,749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$836,947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$836,947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$896,695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$987,200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$987,200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$929,653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089568890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8521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Property Taxes Current Unsecured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$23,100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$23,100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$23,615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$24,689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$25,620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$25,431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$25,431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$28,011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$29,300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$29,300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$28,027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817732708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8531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Property Taxes Prior Secured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386432069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8541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Property Taxes Prior Unsecured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$1,068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$828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$1,245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$897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2569090872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8551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Supplemental Property Taxes Current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$13,700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$13,700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$13,716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$12,900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$15,542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$14,300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$15,836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$16,006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$16,006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$22,041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$18,100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$18,100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$9,152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409853743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8561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Supplemental Property Taxes Prior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$714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$635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$1,167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$949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$1,633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2556596679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86 - Taxes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$806,800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$806,800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$832,876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$830,900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$830,900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$854,500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$866,000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$866,000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$905,222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$880,584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$880,584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$948,941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$1,037,000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$1,037,000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$969,363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56417573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8841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Penalties And Costs On Delinquent Taxes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$326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$474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$467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$592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951028795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88 - Fines Forfeitures and Penalties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$326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$474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$467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$249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$592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475592415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8911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Investment  Income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$11,528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$7,994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$59,591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$62,200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$62,200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$90,925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$71,000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$71,000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$91,381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643371260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89 - Revenue from Use of Money and Property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$11,528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$7,994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$12,200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$12,200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$59,591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$62,200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$62,200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$90,925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$71,000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$71,000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$91,381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084469388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9191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State Disaster Relief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$96,103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043668928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9211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State Homeowners Property Tax Relief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$5,160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$5,049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$5,240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$4,873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$4,803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98603645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90 - Intergovernmental Revenues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$5,160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$5,049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$101,343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$4,873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$6,400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$4,803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237472952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9421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Special Assessments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$91,296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$91,333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$91,860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$92,024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$94,951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232438545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94 - Charges for Services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$91,296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$91,333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$91,860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$92,024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$91,600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$94,951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423066238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9851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Insurance Recoveries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$14,506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4004088941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98 - Other Financing Sources Subtotal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$14,506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1913278262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Total Revenue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$936,300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$936,300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$941,185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$938,800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$938,800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$959,349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$976,700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$976,700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$1,158,484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$1,041,284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$1,041,284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$1,151,519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$1,206,500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$1,206,500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$1,161,090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2258038605"/>
                  </a:ext>
                </a:extLst>
              </a:tr>
              <a:tr h="1418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Net Cost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$306,800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$307,537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($90,762)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$304,800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$317,120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$117,954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$403,952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$409,428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($167,911)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$580,116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$675,274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$9,329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$34,800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$284,958</a:t>
                      </a:r>
                      <a:endParaRPr lang="en-US" sz="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 dirty="0">
                          <a:effectLst/>
                        </a:rPr>
                        <a:t>$44,441</a:t>
                      </a:r>
                      <a:endParaRPr lang="en-US" sz="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20" marR="2520" marT="2520" marB="0" anchor="b"/>
                </a:tc>
                <a:extLst>
                  <a:ext uri="{0D108BD9-81ED-4DB2-BD59-A6C34878D82A}">
                    <a16:rowId xmlns:a16="http://schemas.microsoft.com/office/drawing/2014/main" val="3265837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66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2AFD0C-7AD1-E96A-4F9A-EEAB376C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13D714-CD4D-9172-3A4C-0B38CBC7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C59A09-EDDA-4FC4-B819-B740D3D47F6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FDB4A75-D25E-98CA-3185-E6BD3A225C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255727"/>
              </p:ext>
            </p:extLst>
          </p:nvPr>
        </p:nvGraphicFramePr>
        <p:xfrm>
          <a:off x="768350" y="647700"/>
          <a:ext cx="1075690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74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2FF0BB-C700-64F0-A80B-EFB5AF732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C59A09-EDDA-4FC4-B819-B740D3D47F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64CC434-F5B0-3188-0099-6E4E8C50A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518708"/>
              </p:ext>
            </p:extLst>
          </p:nvPr>
        </p:nvGraphicFramePr>
        <p:xfrm>
          <a:off x="520700" y="611342"/>
          <a:ext cx="4572000" cy="5945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93AA2F1-B997-06B3-47F2-529CAB1ED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439962"/>
              </p:ext>
            </p:extLst>
          </p:nvPr>
        </p:nvGraphicFramePr>
        <p:xfrm>
          <a:off x="6096000" y="125403"/>
          <a:ext cx="4572000" cy="643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773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71F79-9324-8212-3657-F3CD6A377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31,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ECD7BC-1B8C-8CBD-5792-3CED5016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C59A09-EDDA-4FC4-B819-B740D3D47F6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3C84437-817E-A513-66AC-BA3CF7F071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350161"/>
              </p:ext>
            </p:extLst>
          </p:nvPr>
        </p:nvGraphicFramePr>
        <p:xfrm>
          <a:off x="793750" y="282574"/>
          <a:ext cx="4572000" cy="575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D494C7B-900A-7DC0-8358-61F368272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889626"/>
              </p:ext>
            </p:extLst>
          </p:nvPr>
        </p:nvGraphicFramePr>
        <p:xfrm>
          <a:off x="6568876" y="300915"/>
          <a:ext cx="4572000" cy="575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731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A0DF2A-3A1D-C47C-6B4C-9CAE9ACC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024D58-8B82-C538-F8C3-E1583246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C59A09-EDDA-4FC4-B819-B740D3D47F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CC7515-0E57-3D57-450C-9B422B886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42547"/>
              </p:ext>
            </p:extLst>
          </p:nvPr>
        </p:nvGraphicFramePr>
        <p:xfrm>
          <a:off x="1828754" y="0"/>
          <a:ext cx="9118600" cy="6056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8220">
                  <a:extLst>
                    <a:ext uri="{9D8B030D-6E8A-4147-A177-3AD203B41FA5}">
                      <a16:colId xmlns:a16="http://schemas.microsoft.com/office/drawing/2014/main" val="2697453041"/>
                    </a:ext>
                  </a:extLst>
                </a:gridCol>
                <a:gridCol w="1850380">
                  <a:extLst>
                    <a:ext uri="{9D8B030D-6E8A-4147-A177-3AD203B41FA5}">
                      <a16:colId xmlns:a16="http://schemas.microsoft.com/office/drawing/2014/main" val="1418141312"/>
                    </a:ext>
                  </a:extLst>
                </a:gridCol>
              </a:tblGrid>
              <a:tr h="6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CONTRACTS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FY26 Budget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36948196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Street sweeping (Venco)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$50,000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94077871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Monthly lndscpe maint. &amp; tree trimming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$360,000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2862636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Rountine repl/repair(Landscaper)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$150,000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8002823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Landscape consulting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8362924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Lndscpe replace &amp; emerg tree trimm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$150,000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38896918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Crossing guard/Oak Park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$263,000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8029456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WPD Green Streets Project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$40,000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72470467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CERT program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$2,500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6695073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VIP(Volunteers in policing)</a:t>
                      </a:r>
                      <a:endParaRPr lang="en-US" sz="2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539235"/>
                  </a:ext>
                </a:extLst>
              </a:tr>
              <a:tr h="39971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Misc. Community and /or Landscape Projects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$10,000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0007605"/>
                  </a:ext>
                </a:extLst>
              </a:tr>
              <a:tr h="79042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955971"/>
                  </a:ext>
                </a:extLst>
              </a:tr>
              <a:tr h="41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$1,075,500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94640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770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27036" y="2721114"/>
            <a:ext cx="10186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0B903F-9823-4EA0-8C68-4000E29C2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/>
              <a:t>July 31, 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028B4C-3BBA-4B13-A427-E8AC63C0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360577"/>
      </p:ext>
    </p:extLst>
  </p:cSld>
  <p:clrMapOvr>
    <a:masterClrMapping/>
  </p:clrMapOvr>
</p:sld>
</file>

<file path=ppt/theme/theme1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64A47B878C54DAF5C69A63BADCB79" ma:contentTypeVersion="16" ma:contentTypeDescription="Create a new document." ma:contentTypeScope="" ma:versionID="508c223c567d3d758de63a4d9ec0859d">
  <xsd:schema xmlns:xsd="http://www.w3.org/2001/XMLSchema" xmlns:xs="http://www.w3.org/2001/XMLSchema" xmlns:p="http://schemas.microsoft.com/office/2006/metadata/properties" xmlns:ns2="36c7ec75-44a1-431b-83c2-0bb9cebb0e14" xmlns:ns3="fde4337f-9ca8-4b3a-8b5a-8cf67d3dc8da" targetNamespace="http://schemas.microsoft.com/office/2006/metadata/properties" ma:root="true" ma:fieldsID="ef1f6b0392b9fd94f6adf264f4194611" ns2:_="" ns3:_="">
    <xsd:import namespace="36c7ec75-44a1-431b-83c2-0bb9cebb0e14"/>
    <xsd:import namespace="fde4337f-9ca8-4b3a-8b5a-8cf67d3dc8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Agenda_x0020_Title" minOccurs="0"/>
                <xsd:element ref="ns2:Agenda_x0020_Date" minOccurs="0"/>
                <xsd:element ref="ns2:Agenda_x0020_Gatekeeper" minOccurs="0"/>
                <xsd:element ref="ns2:Agenda_x0020_Item_x0020_Project_x0020_Manager" minOccurs="0"/>
                <xsd:element ref="ns2:Statu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7ec75-44a1-431b-83c2-0bb9cebb0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Agenda_x0020_Title" ma:index="10" nillable="true" ma:displayName="Agenda Title" ma:internalName="Agenda_x0020_Title">
      <xsd:simpleType>
        <xsd:restriction base="dms:Note">
          <xsd:maxLength value="255"/>
        </xsd:restriction>
      </xsd:simpleType>
    </xsd:element>
    <xsd:element name="Agenda_x0020_Date" ma:index="11" nillable="true" ma:displayName="Agenda Date" ma:internalName="Agenda_x0020_Date">
      <xsd:simpleType>
        <xsd:restriction base="dms:Text">
          <xsd:maxLength value="255"/>
        </xsd:restriction>
      </xsd:simpleType>
    </xsd:element>
    <xsd:element name="Agenda_x0020_Gatekeeper" ma:index="12" nillable="true" ma:displayName="Agenda Gatekeeper" ma:internalName="Agenda_x0020_Gatekeeper">
      <xsd:simpleType>
        <xsd:restriction base="dms:Text">
          <xsd:maxLength value="255"/>
        </xsd:restriction>
      </xsd:simpleType>
    </xsd:element>
    <xsd:element name="Agenda_x0020_Item_x0020_Project_x0020_Manager" ma:index="13" nillable="true" ma:displayName="Agenda Item Project Manager" ma:internalName="Agenda_x0020_Item_x0020_Project_x0020_Manager">
      <xsd:simpleType>
        <xsd:restriction base="dms:Text">
          <xsd:maxLength value="255"/>
        </xsd:restriction>
      </xsd:simpleType>
    </xsd:element>
    <xsd:element name="Status" ma:index="14" nillable="true" ma:displayName="Status" ma:internalName="Statu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9d13fc-c809-493d-abca-e31c9aa207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4337f-9ca8-4b3a-8b5a-8cf67d3dc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6e6469e-21ac-4ac9-9452-ab01131c4cb7}" ma:internalName="TaxCatchAll" ma:showField="CatchAllData" ma:web="fde4337f-9ca8-4b3a-8b5a-8cf67d3dc8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c7ec75-44a1-431b-83c2-0bb9cebb0e14">
      <Terms xmlns="http://schemas.microsoft.com/office/infopath/2007/PartnerControls"/>
    </lcf76f155ced4ddcb4097134ff3c332f>
    <Agenda_x0020_Date xmlns="36c7ec75-44a1-431b-83c2-0bb9cebb0e14" xsi:nil="true"/>
    <Status xmlns="36c7ec75-44a1-431b-83c2-0bb9cebb0e14" xsi:nil="true"/>
    <Agenda_x0020_Gatekeeper xmlns="36c7ec75-44a1-431b-83c2-0bb9cebb0e14" xsi:nil="true"/>
    <TaxCatchAll xmlns="fde4337f-9ca8-4b3a-8b5a-8cf67d3dc8da" xsi:nil="true"/>
    <Agenda_x0020_Title xmlns="36c7ec75-44a1-431b-83c2-0bb9cebb0e14" xsi:nil="true"/>
    <Agenda_x0020_Item_x0020_Project_x0020_Manager xmlns="36c7ec75-44a1-431b-83c2-0bb9cebb0e14" xsi:nil="true"/>
  </documentManagement>
</p:properties>
</file>

<file path=customXml/itemProps1.xml><?xml version="1.0" encoding="utf-8"?>
<ds:datastoreItem xmlns:ds="http://schemas.openxmlformats.org/officeDocument/2006/customXml" ds:itemID="{C9E40C29-970C-456F-BFCA-751AFD9D97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1ECB12-2A85-4934-8516-1C91E7285FD8}">
  <ds:schemaRefs>
    <ds:schemaRef ds:uri="36c7ec75-44a1-431b-83c2-0bb9cebb0e14"/>
    <ds:schemaRef ds:uri="fde4337f-9ca8-4b3a-8b5a-8cf67d3dc8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844072A-F051-4A2E-A41B-4E9D7EC360E7}">
  <ds:schemaRefs>
    <ds:schemaRef ds:uri="fde4337f-9ca8-4b3a-8b5a-8cf67d3dc8da"/>
    <ds:schemaRef ds:uri="36c7ec75-44a1-431b-83c2-0bb9cebb0e1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5504</TotalTime>
  <Words>1410</Words>
  <Application>Microsoft Office PowerPoint</Application>
  <PresentationFormat>Widescreen</PresentationFormat>
  <Paragraphs>662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 Narrow</vt:lpstr>
      <vt:lpstr>Arial</vt:lpstr>
      <vt:lpstr>Calibri</vt:lpstr>
      <vt:lpstr>Tahoma</vt:lpstr>
      <vt:lpstr>Trebuchet MS</vt:lpstr>
      <vt:lpstr>Wingdings 3</vt:lpstr>
      <vt:lpstr>1_Facet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Pope, Joseph</dc:creator>
  <cp:lastModifiedBy>Araujo, Joan</cp:lastModifiedBy>
  <cp:revision>52</cp:revision>
  <cp:lastPrinted>2025-07-31T00:29:30Z</cp:lastPrinted>
  <dcterms:created xsi:type="dcterms:W3CDTF">2019-09-27T20:58:07Z</dcterms:created>
  <dcterms:modified xsi:type="dcterms:W3CDTF">2025-07-31T18:34:16Z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0x01010070564A47B878C54DAF5C69A63BADCB79</vt:lpwstr>
  </property>
  <property fmtid="{D5CDD505-2E9C-101B-9397-08002B2CF9AE}" pid="3" name="MediaServiceImageTags">
    <vt:lpwstr/>
  </property>
</Properties>
</file>