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75" r:id="rId3"/>
    <p:sldId id="270" r:id="rId4"/>
    <p:sldId id="267" r:id="rId5"/>
    <p:sldId id="257" r:id="rId6"/>
    <p:sldId id="266" r:id="rId7"/>
    <p:sldId id="268" r:id="rId8"/>
    <p:sldId id="271" r:id="rId9"/>
    <p:sldId id="269" r:id="rId10"/>
    <p:sldId id="260" r:id="rId11"/>
    <p:sldId id="277" r:id="rId12"/>
    <p:sldId id="265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4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B0DA2F-C748-4D04-AFF6-BECE725180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F16EA2-CF2D-4468-860D-8A39A5885D0A}">
      <dgm:prSet/>
      <dgm:spPr/>
      <dgm:t>
        <a:bodyPr/>
        <a:lstStyle/>
        <a:p>
          <a:r>
            <a:rPr lang="en-US"/>
            <a:t>California is </a:t>
          </a:r>
          <a:r>
            <a:rPr lang="en-US" b="1"/>
            <a:t>by far the largest agricultural producer in the U.S.</a:t>
          </a:r>
          <a:r>
            <a:rPr lang="en-US"/>
            <a:t>, generating more agricultural output (over $60 billion annually) than any other state. </a:t>
          </a:r>
        </a:p>
      </dgm:t>
    </dgm:pt>
    <dgm:pt modelId="{190B4D7B-99F3-4C48-BFC5-4E12DAF5CD44}" type="parTrans" cxnId="{681D792E-2A21-4537-978D-E56B5B947A2D}">
      <dgm:prSet/>
      <dgm:spPr/>
      <dgm:t>
        <a:bodyPr/>
        <a:lstStyle/>
        <a:p>
          <a:endParaRPr lang="en-US"/>
        </a:p>
      </dgm:t>
    </dgm:pt>
    <dgm:pt modelId="{B857BBAC-D352-4530-B480-1E98A49DA93F}" type="sibTrans" cxnId="{681D792E-2A21-4537-978D-E56B5B947A2D}">
      <dgm:prSet/>
      <dgm:spPr/>
      <dgm:t>
        <a:bodyPr/>
        <a:lstStyle/>
        <a:p>
          <a:endParaRPr lang="en-US"/>
        </a:p>
      </dgm:t>
    </dgm:pt>
    <dgm:pt modelId="{748EA27F-A6CE-4D59-A214-9BB4C404C7B7}">
      <dgm:prSet/>
      <dgm:spPr/>
      <dgm:t>
        <a:bodyPr/>
        <a:lstStyle/>
        <a:p>
          <a:r>
            <a:rPr lang="en-US"/>
            <a:t>Research historically indicates that </a:t>
          </a:r>
          <a:r>
            <a:rPr lang="en-US" b="1"/>
            <a:t>California would rank roughly in the top-10 globally</a:t>
          </a:r>
          <a:r>
            <a:rPr lang="en-US"/>
            <a:t> in agricultural output if it were compared to other countries, ahead of countries like Canada, Mexico, Germany, and Spain in total agricultural production value.</a:t>
          </a:r>
        </a:p>
      </dgm:t>
    </dgm:pt>
    <dgm:pt modelId="{AEF8069B-6849-4DDC-8AE6-399B3B6DE775}" type="parTrans" cxnId="{4A8132FE-8169-4F4B-A230-D6E653FC41A3}">
      <dgm:prSet/>
      <dgm:spPr/>
      <dgm:t>
        <a:bodyPr/>
        <a:lstStyle/>
        <a:p>
          <a:endParaRPr lang="en-US"/>
        </a:p>
      </dgm:t>
    </dgm:pt>
    <dgm:pt modelId="{3C764298-1D39-41F2-928A-3E3844655864}" type="sibTrans" cxnId="{4A8132FE-8169-4F4B-A230-D6E653FC41A3}">
      <dgm:prSet/>
      <dgm:spPr/>
      <dgm:t>
        <a:bodyPr/>
        <a:lstStyle/>
        <a:p>
          <a:endParaRPr lang="en-US"/>
        </a:p>
      </dgm:t>
    </dgm:pt>
    <dgm:pt modelId="{1C51B062-0B5C-4C5C-B09B-5B341099090E}">
      <dgm:prSet/>
      <dgm:spPr/>
      <dgm:t>
        <a:bodyPr/>
        <a:lstStyle/>
        <a:p>
          <a:r>
            <a:rPr lang="en-US"/>
            <a:t>Depending on the ranking methodology, some estimates place it between </a:t>
          </a:r>
          <a:r>
            <a:rPr lang="en-US" b="1"/>
            <a:t>5th and 9th largest worldwide in agricultural production.</a:t>
          </a:r>
          <a:endParaRPr lang="en-US"/>
        </a:p>
      </dgm:t>
    </dgm:pt>
    <dgm:pt modelId="{D0A117F9-C364-4186-BE90-7BD925352AFA}" type="parTrans" cxnId="{A47E2B09-3DB7-4EC0-B09F-02EDB7A9CB8F}">
      <dgm:prSet/>
      <dgm:spPr/>
      <dgm:t>
        <a:bodyPr/>
        <a:lstStyle/>
        <a:p>
          <a:endParaRPr lang="en-US"/>
        </a:p>
      </dgm:t>
    </dgm:pt>
    <dgm:pt modelId="{C710F7BB-0D3C-4725-8FC4-4C027DEE8F69}" type="sibTrans" cxnId="{A47E2B09-3DB7-4EC0-B09F-02EDB7A9CB8F}">
      <dgm:prSet/>
      <dgm:spPr/>
      <dgm:t>
        <a:bodyPr/>
        <a:lstStyle/>
        <a:p>
          <a:endParaRPr lang="en-US"/>
        </a:p>
      </dgm:t>
    </dgm:pt>
    <dgm:pt modelId="{ACC399B8-7FFE-451F-B00B-E2DFE6502338}" type="pres">
      <dgm:prSet presAssocID="{CEB0DA2F-C748-4D04-AFF6-BECE7251801D}" presName="linear" presStyleCnt="0">
        <dgm:presLayoutVars>
          <dgm:animLvl val="lvl"/>
          <dgm:resizeHandles val="exact"/>
        </dgm:presLayoutVars>
      </dgm:prSet>
      <dgm:spPr/>
    </dgm:pt>
    <dgm:pt modelId="{EC78E742-2EAD-4B0F-B442-6C4756D41841}" type="pres">
      <dgm:prSet presAssocID="{7CF16EA2-CF2D-4468-860D-8A39A5885D0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0441E85-621B-428B-9B78-1BC2ECD29E57}" type="pres">
      <dgm:prSet presAssocID="{B857BBAC-D352-4530-B480-1E98A49DA93F}" presName="spacer" presStyleCnt="0"/>
      <dgm:spPr/>
    </dgm:pt>
    <dgm:pt modelId="{DD880527-F2CC-4A29-A692-FB7BE7E2602C}" type="pres">
      <dgm:prSet presAssocID="{748EA27F-A6CE-4D59-A214-9BB4C404C7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FA7C02D-3C58-4DF7-B2AD-3CCB1720DDDC}" type="pres">
      <dgm:prSet presAssocID="{3C764298-1D39-41F2-928A-3E3844655864}" presName="spacer" presStyleCnt="0"/>
      <dgm:spPr/>
    </dgm:pt>
    <dgm:pt modelId="{504D3AAF-D7BB-441B-B19A-11D7239CA587}" type="pres">
      <dgm:prSet presAssocID="{1C51B062-0B5C-4C5C-B09B-5B341099090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47E2B09-3DB7-4EC0-B09F-02EDB7A9CB8F}" srcId="{CEB0DA2F-C748-4D04-AFF6-BECE7251801D}" destId="{1C51B062-0B5C-4C5C-B09B-5B341099090E}" srcOrd="2" destOrd="0" parTransId="{D0A117F9-C364-4186-BE90-7BD925352AFA}" sibTransId="{C710F7BB-0D3C-4725-8FC4-4C027DEE8F69}"/>
    <dgm:cxn modelId="{BB11761B-E73C-48C3-BDF4-1A72A68109AF}" type="presOf" srcId="{748EA27F-A6CE-4D59-A214-9BB4C404C7B7}" destId="{DD880527-F2CC-4A29-A692-FB7BE7E2602C}" srcOrd="0" destOrd="0" presId="urn:microsoft.com/office/officeart/2005/8/layout/vList2"/>
    <dgm:cxn modelId="{FDC0A92C-C13F-4620-AF02-96BA2D210C11}" type="presOf" srcId="{CEB0DA2F-C748-4D04-AFF6-BECE7251801D}" destId="{ACC399B8-7FFE-451F-B00B-E2DFE6502338}" srcOrd="0" destOrd="0" presId="urn:microsoft.com/office/officeart/2005/8/layout/vList2"/>
    <dgm:cxn modelId="{681D792E-2A21-4537-978D-E56B5B947A2D}" srcId="{CEB0DA2F-C748-4D04-AFF6-BECE7251801D}" destId="{7CF16EA2-CF2D-4468-860D-8A39A5885D0A}" srcOrd="0" destOrd="0" parTransId="{190B4D7B-99F3-4C48-BFC5-4E12DAF5CD44}" sibTransId="{B857BBAC-D352-4530-B480-1E98A49DA93F}"/>
    <dgm:cxn modelId="{CA5CCF70-BB62-4258-927E-BE18E691852E}" type="presOf" srcId="{7CF16EA2-CF2D-4468-860D-8A39A5885D0A}" destId="{EC78E742-2EAD-4B0F-B442-6C4756D41841}" srcOrd="0" destOrd="0" presId="urn:microsoft.com/office/officeart/2005/8/layout/vList2"/>
    <dgm:cxn modelId="{881DB2E5-DADB-4A26-9126-C252B830D269}" type="presOf" srcId="{1C51B062-0B5C-4C5C-B09B-5B341099090E}" destId="{504D3AAF-D7BB-441B-B19A-11D7239CA587}" srcOrd="0" destOrd="0" presId="urn:microsoft.com/office/officeart/2005/8/layout/vList2"/>
    <dgm:cxn modelId="{4A8132FE-8169-4F4B-A230-D6E653FC41A3}" srcId="{CEB0DA2F-C748-4D04-AFF6-BECE7251801D}" destId="{748EA27F-A6CE-4D59-A214-9BB4C404C7B7}" srcOrd="1" destOrd="0" parTransId="{AEF8069B-6849-4DDC-8AE6-399B3B6DE775}" sibTransId="{3C764298-1D39-41F2-928A-3E3844655864}"/>
    <dgm:cxn modelId="{797DEDF2-079B-49CC-9783-00975DDE2474}" type="presParOf" srcId="{ACC399B8-7FFE-451F-B00B-E2DFE6502338}" destId="{EC78E742-2EAD-4B0F-B442-6C4756D41841}" srcOrd="0" destOrd="0" presId="urn:microsoft.com/office/officeart/2005/8/layout/vList2"/>
    <dgm:cxn modelId="{2E17C1E1-9C48-46E8-83D5-E2C5DA630A05}" type="presParOf" srcId="{ACC399B8-7FFE-451F-B00B-E2DFE6502338}" destId="{30441E85-621B-428B-9B78-1BC2ECD29E57}" srcOrd="1" destOrd="0" presId="urn:microsoft.com/office/officeart/2005/8/layout/vList2"/>
    <dgm:cxn modelId="{BEFAB4C8-58CA-4FFA-8FCB-C2D02EA6123A}" type="presParOf" srcId="{ACC399B8-7FFE-451F-B00B-E2DFE6502338}" destId="{DD880527-F2CC-4A29-A692-FB7BE7E2602C}" srcOrd="2" destOrd="0" presId="urn:microsoft.com/office/officeart/2005/8/layout/vList2"/>
    <dgm:cxn modelId="{C11C7045-5598-4ABC-ABD3-E599BCDE0FAA}" type="presParOf" srcId="{ACC399B8-7FFE-451F-B00B-E2DFE6502338}" destId="{1FA7C02D-3C58-4DF7-B2AD-3CCB1720DDDC}" srcOrd="3" destOrd="0" presId="urn:microsoft.com/office/officeart/2005/8/layout/vList2"/>
    <dgm:cxn modelId="{42645FA2-5192-4AF1-8A1F-E294FE187E6F}" type="presParOf" srcId="{ACC399B8-7FFE-451F-B00B-E2DFE6502338}" destId="{504D3AAF-D7BB-441B-B19A-11D7239CA5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4A976A-D2C2-4EF2-B9E8-4AF877799854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5B9BB4-8CB7-461B-9D95-A8CE8917258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Drones</a:t>
          </a:r>
        </a:p>
      </dgm:t>
    </dgm:pt>
    <dgm:pt modelId="{5E188811-43ED-4770-914A-9F2EB53EED1D}" type="parTrans" cxnId="{FD252B5F-FD1F-45EC-A3E8-62D44A331200}">
      <dgm:prSet/>
      <dgm:spPr/>
      <dgm:t>
        <a:bodyPr/>
        <a:lstStyle/>
        <a:p>
          <a:endParaRPr lang="en-US"/>
        </a:p>
      </dgm:t>
    </dgm:pt>
    <dgm:pt modelId="{3DC5B82E-01EB-4353-9613-7C7DC420C5BB}" type="sibTrans" cxnId="{FD252B5F-FD1F-45EC-A3E8-62D44A331200}">
      <dgm:prSet/>
      <dgm:spPr/>
      <dgm:t>
        <a:bodyPr/>
        <a:lstStyle/>
        <a:p>
          <a:endParaRPr lang="en-US"/>
        </a:p>
      </dgm:t>
    </dgm:pt>
    <dgm:pt modelId="{312E051B-0CCD-4CA7-8A5B-34F340AC4ED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Robotics</a:t>
          </a:r>
        </a:p>
      </dgm:t>
    </dgm:pt>
    <dgm:pt modelId="{1EE8263A-23A7-475B-800C-6E7F90D4EBA9}" type="parTrans" cxnId="{95DF615F-AB47-4CB8-BE71-B82802424C20}">
      <dgm:prSet/>
      <dgm:spPr/>
      <dgm:t>
        <a:bodyPr/>
        <a:lstStyle/>
        <a:p>
          <a:endParaRPr lang="en-US"/>
        </a:p>
      </dgm:t>
    </dgm:pt>
    <dgm:pt modelId="{C56860EE-D327-4BBA-9E39-F457652EC274}" type="sibTrans" cxnId="{95DF615F-AB47-4CB8-BE71-B82802424C20}">
      <dgm:prSet/>
      <dgm:spPr/>
      <dgm:t>
        <a:bodyPr/>
        <a:lstStyle/>
        <a:p>
          <a:endParaRPr lang="en-US"/>
        </a:p>
      </dgm:t>
    </dgm:pt>
    <dgm:pt modelId="{4DFF37FC-9EA3-4EFD-B0F1-202A8240E14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Heat Imagery</a:t>
          </a:r>
        </a:p>
      </dgm:t>
    </dgm:pt>
    <dgm:pt modelId="{592B82C2-DF23-406A-847A-B0D20DA98A00}" type="parTrans" cxnId="{D145F6BC-90CB-478B-A6BA-878253F61359}">
      <dgm:prSet/>
      <dgm:spPr/>
      <dgm:t>
        <a:bodyPr/>
        <a:lstStyle/>
        <a:p>
          <a:endParaRPr lang="en-US"/>
        </a:p>
      </dgm:t>
    </dgm:pt>
    <dgm:pt modelId="{8B418F28-C100-43A8-AB23-DA49972800E7}" type="sibTrans" cxnId="{D145F6BC-90CB-478B-A6BA-878253F61359}">
      <dgm:prSet/>
      <dgm:spPr/>
      <dgm:t>
        <a:bodyPr/>
        <a:lstStyle/>
        <a:p>
          <a:endParaRPr lang="en-US"/>
        </a:p>
      </dgm:t>
    </dgm:pt>
    <dgm:pt modelId="{9511B125-881E-4E3E-B7A3-BDCDCA39C45F}" type="pres">
      <dgm:prSet presAssocID="{344A976A-D2C2-4EF2-B9E8-4AF877799854}" presName="root" presStyleCnt="0">
        <dgm:presLayoutVars>
          <dgm:dir/>
          <dgm:resizeHandles val="exact"/>
        </dgm:presLayoutVars>
      </dgm:prSet>
      <dgm:spPr/>
    </dgm:pt>
    <dgm:pt modelId="{2101B284-F9EB-4B68-96DA-DF09FCE522C7}" type="pres">
      <dgm:prSet presAssocID="{705B9BB4-8CB7-461B-9D95-A8CE8917258F}" presName="compNode" presStyleCnt="0"/>
      <dgm:spPr/>
    </dgm:pt>
    <dgm:pt modelId="{D0FC39A6-AB48-4D82-89A7-E7E15351F7FE}" type="pres">
      <dgm:prSet presAssocID="{705B9BB4-8CB7-461B-9D95-A8CE8917258F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F6B2FB-7E98-45A8-936D-AC236F860FE3}" type="pres">
      <dgm:prSet presAssocID="{705B9BB4-8CB7-461B-9D95-A8CE8917258F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F05EA203-CF26-4309-8101-4865EA5192F2}" type="pres">
      <dgm:prSet presAssocID="{705B9BB4-8CB7-461B-9D95-A8CE8917258F}" presName="spaceRect" presStyleCnt="0"/>
      <dgm:spPr/>
    </dgm:pt>
    <dgm:pt modelId="{1DA23310-BAB9-4FC3-8066-C1875804420B}" type="pres">
      <dgm:prSet presAssocID="{705B9BB4-8CB7-461B-9D95-A8CE8917258F}" presName="textRect" presStyleLbl="revTx" presStyleIdx="0" presStyleCnt="3">
        <dgm:presLayoutVars>
          <dgm:chMax val="1"/>
          <dgm:chPref val="1"/>
        </dgm:presLayoutVars>
      </dgm:prSet>
      <dgm:spPr/>
    </dgm:pt>
    <dgm:pt modelId="{03DB0DDA-5E17-4FB0-8A25-098C38BDDD5F}" type="pres">
      <dgm:prSet presAssocID="{3DC5B82E-01EB-4353-9613-7C7DC420C5BB}" presName="sibTrans" presStyleCnt="0"/>
      <dgm:spPr/>
    </dgm:pt>
    <dgm:pt modelId="{93A61E45-4FDD-4D7A-A9B8-13D79A0D43A0}" type="pres">
      <dgm:prSet presAssocID="{312E051B-0CCD-4CA7-8A5B-34F340AC4EDF}" presName="compNode" presStyleCnt="0"/>
      <dgm:spPr/>
    </dgm:pt>
    <dgm:pt modelId="{C14C29A5-586D-49B5-918D-D90787C5C2FB}" type="pres">
      <dgm:prSet presAssocID="{312E051B-0CCD-4CA7-8A5B-34F340AC4EDF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E32B592-2478-466B-B55F-EF1CC5886FF3}" type="pres">
      <dgm:prSet presAssocID="{312E051B-0CCD-4CA7-8A5B-34F340AC4EDF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BDDAF075-F73C-4553-AB96-3586D714E674}" type="pres">
      <dgm:prSet presAssocID="{312E051B-0CCD-4CA7-8A5B-34F340AC4EDF}" presName="spaceRect" presStyleCnt="0"/>
      <dgm:spPr/>
    </dgm:pt>
    <dgm:pt modelId="{52F9D7FD-3547-4EB3-A996-913ECA3CB673}" type="pres">
      <dgm:prSet presAssocID="{312E051B-0CCD-4CA7-8A5B-34F340AC4EDF}" presName="textRect" presStyleLbl="revTx" presStyleIdx="1" presStyleCnt="3">
        <dgm:presLayoutVars>
          <dgm:chMax val="1"/>
          <dgm:chPref val="1"/>
        </dgm:presLayoutVars>
      </dgm:prSet>
      <dgm:spPr/>
    </dgm:pt>
    <dgm:pt modelId="{0C15913E-21F0-485C-AC09-221CD2D596F8}" type="pres">
      <dgm:prSet presAssocID="{C56860EE-D327-4BBA-9E39-F457652EC274}" presName="sibTrans" presStyleCnt="0"/>
      <dgm:spPr/>
    </dgm:pt>
    <dgm:pt modelId="{AB21E23C-07EE-44DE-8067-9B0E98F2B3C1}" type="pres">
      <dgm:prSet presAssocID="{4DFF37FC-9EA3-4EFD-B0F1-202A8240E14E}" presName="compNode" presStyleCnt="0"/>
      <dgm:spPr/>
    </dgm:pt>
    <dgm:pt modelId="{A76BB951-18E8-4E56-BC64-6FB0E9FFBAAC}" type="pres">
      <dgm:prSet presAssocID="{4DFF37FC-9EA3-4EFD-B0F1-202A8240E14E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AD601B6-130B-4F59-B2A0-F6B2403CDBDD}" type="pres">
      <dgm:prSet presAssocID="{4DFF37FC-9EA3-4EFD-B0F1-202A8240E14E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9D2CF4BB-631C-4E39-B5EE-33412477BDD0}" type="pres">
      <dgm:prSet presAssocID="{4DFF37FC-9EA3-4EFD-B0F1-202A8240E14E}" presName="spaceRect" presStyleCnt="0"/>
      <dgm:spPr/>
    </dgm:pt>
    <dgm:pt modelId="{45FD5588-91DC-4968-BDFD-62FAD19B8962}" type="pres">
      <dgm:prSet presAssocID="{4DFF37FC-9EA3-4EFD-B0F1-202A8240E14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A348605-9A4F-4734-955F-04E388A42164}" type="presOf" srcId="{4DFF37FC-9EA3-4EFD-B0F1-202A8240E14E}" destId="{45FD5588-91DC-4968-BDFD-62FAD19B8962}" srcOrd="0" destOrd="0" presId="urn:microsoft.com/office/officeart/2018/5/layout/IconLeafLabelList"/>
    <dgm:cxn modelId="{5AF01038-F624-4C7A-AC08-AEC22541CDA3}" type="presOf" srcId="{312E051B-0CCD-4CA7-8A5B-34F340AC4EDF}" destId="{52F9D7FD-3547-4EB3-A996-913ECA3CB673}" srcOrd="0" destOrd="0" presId="urn:microsoft.com/office/officeart/2018/5/layout/IconLeafLabelList"/>
    <dgm:cxn modelId="{FD252B5F-FD1F-45EC-A3E8-62D44A331200}" srcId="{344A976A-D2C2-4EF2-B9E8-4AF877799854}" destId="{705B9BB4-8CB7-461B-9D95-A8CE8917258F}" srcOrd="0" destOrd="0" parTransId="{5E188811-43ED-4770-914A-9F2EB53EED1D}" sibTransId="{3DC5B82E-01EB-4353-9613-7C7DC420C5BB}"/>
    <dgm:cxn modelId="{95DF615F-AB47-4CB8-BE71-B82802424C20}" srcId="{344A976A-D2C2-4EF2-B9E8-4AF877799854}" destId="{312E051B-0CCD-4CA7-8A5B-34F340AC4EDF}" srcOrd="1" destOrd="0" parTransId="{1EE8263A-23A7-475B-800C-6E7F90D4EBA9}" sibTransId="{C56860EE-D327-4BBA-9E39-F457652EC274}"/>
    <dgm:cxn modelId="{82A3AB41-D152-4085-96A2-EF9761FFD326}" type="presOf" srcId="{344A976A-D2C2-4EF2-B9E8-4AF877799854}" destId="{9511B125-881E-4E3E-B7A3-BDCDCA39C45F}" srcOrd="0" destOrd="0" presId="urn:microsoft.com/office/officeart/2018/5/layout/IconLeafLabelList"/>
    <dgm:cxn modelId="{D145F6BC-90CB-478B-A6BA-878253F61359}" srcId="{344A976A-D2C2-4EF2-B9E8-4AF877799854}" destId="{4DFF37FC-9EA3-4EFD-B0F1-202A8240E14E}" srcOrd="2" destOrd="0" parTransId="{592B82C2-DF23-406A-847A-B0D20DA98A00}" sibTransId="{8B418F28-C100-43A8-AB23-DA49972800E7}"/>
    <dgm:cxn modelId="{F1A6C2FA-C6EA-4DC9-A594-455416FB9761}" type="presOf" srcId="{705B9BB4-8CB7-461B-9D95-A8CE8917258F}" destId="{1DA23310-BAB9-4FC3-8066-C1875804420B}" srcOrd="0" destOrd="0" presId="urn:microsoft.com/office/officeart/2018/5/layout/IconLeafLabelList"/>
    <dgm:cxn modelId="{356372E6-2A21-4A00-B97A-C61E9DBA83BE}" type="presParOf" srcId="{9511B125-881E-4E3E-B7A3-BDCDCA39C45F}" destId="{2101B284-F9EB-4B68-96DA-DF09FCE522C7}" srcOrd="0" destOrd="0" presId="urn:microsoft.com/office/officeart/2018/5/layout/IconLeafLabelList"/>
    <dgm:cxn modelId="{C5449004-8538-4CF1-8802-1AD98F0E2DB2}" type="presParOf" srcId="{2101B284-F9EB-4B68-96DA-DF09FCE522C7}" destId="{D0FC39A6-AB48-4D82-89A7-E7E15351F7FE}" srcOrd="0" destOrd="0" presId="urn:microsoft.com/office/officeart/2018/5/layout/IconLeafLabelList"/>
    <dgm:cxn modelId="{A112350C-F878-4853-B2C7-21D3A5510D05}" type="presParOf" srcId="{2101B284-F9EB-4B68-96DA-DF09FCE522C7}" destId="{11F6B2FB-7E98-45A8-936D-AC236F860FE3}" srcOrd="1" destOrd="0" presId="urn:microsoft.com/office/officeart/2018/5/layout/IconLeafLabelList"/>
    <dgm:cxn modelId="{C54618E4-0D19-4E07-96A8-4DB8888F9833}" type="presParOf" srcId="{2101B284-F9EB-4B68-96DA-DF09FCE522C7}" destId="{F05EA203-CF26-4309-8101-4865EA5192F2}" srcOrd="2" destOrd="0" presId="urn:microsoft.com/office/officeart/2018/5/layout/IconLeafLabelList"/>
    <dgm:cxn modelId="{7D223695-E660-4C6D-AB0E-8D8B2947525D}" type="presParOf" srcId="{2101B284-F9EB-4B68-96DA-DF09FCE522C7}" destId="{1DA23310-BAB9-4FC3-8066-C1875804420B}" srcOrd="3" destOrd="0" presId="urn:microsoft.com/office/officeart/2018/5/layout/IconLeafLabelList"/>
    <dgm:cxn modelId="{922D0C94-7342-4A68-845A-30E7F196019E}" type="presParOf" srcId="{9511B125-881E-4E3E-B7A3-BDCDCA39C45F}" destId="{03DB0DDA-5E17-4FB0-8A25-098C38BDDD5F}" srcOrd="1" destOrd="0" presId="urn:microsoft.com/office/officeart/2018/5/layout/IconLeafLabelList"/>
    <dgm:cxn modelId="{13F54F51-88A3-4B20-AAD1-456BB545A71F}" type="presParOf" srcId="{9511B125-881E-4E3E-B7A3-BDCDCA39C45F}" destId="{93A61E45-4FDD-4D7A-A9B8-13D79A0D43A0}" srcOrd="2" destOrd="0" presId="urn:microsoft.com/office/officeart/2018/5/layout/IconLeafLabelList"/>
    <dgm:cxn modelId="{A94E8743-C101-46C4-9EEF-319A3D992201}" type="presParOf" srcId="{93A61E45-4FDD-4D7A-A9B8-13D79A0D43A0}" destId="{C14C29A5-586D-49B5-918D-D90787C5C2FB}" srcOrd="0" destOrd="0" presId="urn:microsoft.com/office/officeart/2018/5/layout/IconLeafLabelList"/>
    <dgm:cxn modelId="{DA5C205D-B371-4DC4-99BC-A5E46D2D0895}" type="presParOf" srcId="{93A61E45-4FDD-4D7A-A9B8-13D79A0D43A0}" destId="{8E32B592-2478-466B-B55F-EF1CC5886FF3}" srcOrd="1" destOrd="0" presId="urn:microsoft.com/office/officeart/2018/5/layout/IconLeafLabelList"/>
    <dgm:cxn modelId="{C39E8172-9980-401F-B2ED-BD497E3857F4}" type="presParOf" srcId="{93A61E45-4FDD-4D7A-A9B8-13D79A0D43A0}" destId="{BDDAF075-F73C-4553-AB96-3586D714E674}" srcOrd="2" destOrd="0" presId="urn:microsoft.com/office/officeart/2018/5/layout/IconLeafLabelList"/>
    <dgm:cxn modelId="{ADD84D73-221B-4B96-8D70-95CFF9AADEC4}" type="presParOf" srcId="{93A61E45-4FDD-4D7A-A9B8-13D79A0D43A0}" destId="{52F9D7FD-3547-4EB3-A996-913ECA3CB673}" srcOrd="3" destOrd="0" presId="urn:microsoft.com/office/officeart/2018/5/layout/IconLeafLabelList"/>
    <dgm:cxn modelId="{E52E0DCA-0F4D-4197-AF4B-856CA9DFF507}" type="presParOf" srcId="{9511B125-881E-4E3E-B7A3-BDCDCA39C45F}" destId="{0C15913E-21F0-485C-AC09-221CD2D596F8}" srcOrd="3" destOrd="0" presId="urn:microsoft.com/office/officeart/2018/5/layout/IconLeafLabelList"/>
    <dgm:cxn modelId="{DB8F8E7C-7BD9-45C3-8B89-5BBCF24B85A3}" type="presParOf" srcId="{9511B125-881E-4E3E-B7A3-BDCDCA39C45F}" destId="{AB21E23C-07EE-44DE-8067-9B0E98F2B3C1}" srcOrd="4" destOrd="0" presId="urn:microsoft.com/office/officeart/2018/5/layout/IconLeafLabelList"/>
    <dgm:cxn modelId="{B4FBBBD3-F423-41E6-86C4-0DD9750DC28C}" type="presParOf" srcId="{AB21E23C-07EE-44DE-8067-9B0E98F2B3C1}" destId="{A76BB951-18E8-4E56-BC64-6FB0E9FFBAAC}" srcOrd="0" destOrd="0" presId="urn:microsoft.com/office/officeart/2018/5/layout/IconLeafLabelList"/>
    <dgm:cxn modelId="{19131EA8-1992-415E-9FFC-995CE64843E4}" type="presParOf" srcId="{AB21E23C-07EE-44DE-8067-9B0E98F2B3C1}" destId="{5AD601B6-130B-4F59-B2A0-F6B2403CDBDD}" srcOrd="1" destOrd="0" presId="urn:microsoft.com/office/officeart/2018/5/layout/IconLeafLabelList"/>
    <dgm:cxn modelId="{D1814AFD-89F2-406B-8F76-2B75CC7E0B57}" type="presParOf" srcId="{AB21E23C-07EE-44DE-8067-9B0E98F2B3C1}" destId="{9D2CF4BB-631C-4E39-B5EE-33412477BDD0}" srcOrd="2" destOrd="0" presId="urn:microsoft.com/office/officeart/2018/5/layout/IconLeafLabelList"/>
    <dgm:cxn modelId="{74BB91C8-0512-4AA2-AF36-E40D1BBB9329}" type="presParOf" srcId="{AB21E23C-07EE-44DE-8067-9B0E98F2B3C1}" destId="{45FD5588-91DC-4968-BDFD-62FAD19B896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8E742-2EAD-4B0F-B442-6C4756D41841}">
      <dsp:nvSpPr>
        <dsp:cNvPr id="0" name=""/>
        <dsp:cNvSpPr/>
      </dsp:nvSpPr>
      <dsp:spPr>
        <a:xfrm>
          <a:off x="0" y="101197"/>
          <a:ext cx="6005713" cy="1546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California is </a:t>
          </a:r>
          <a:r>
            <a:rPr lang="en-US" sz="1800" b="1" kern="1200"/>
            <a:t>by far the largest agricultural producer in the U.S.</a:t>
          </a:r>
          <a:r>
            <a:rPr lang="en-US" sz="1800" kern="1200"/>
            <a:t>, generating more agricultural output (over $60 billion annually) than any other state. </a:t>
          </a:r>
        </a:p>
      </dsp:txBody>
      <dsp:txXfrm>
        <a:off x="75498" y="176695"/>
        <a:ext cx="5854717" cy="1395597"/>
      </dsp:txXfrm>
    </dsp:sp>
    <dsp:sp modelId="{DD880527-F2CC-4A29-A692-FB7BE7E2602C}">
      <dsp:nvSpPr>
        <dsp:cNvPr id="0" name=""/>
        <dsp:cNvSpPr/>
      </dsp:nvSpPr>
      <dsp:spPr>
        <a:xfrm>
          <a:off x="0" y="1699631"/>
          <a:ext cx="6005713" cy="1546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Research historically indicates that </a:t>
          </a:r>
          <a:r>
            <a:rPr lang="en-US" sz="1800" b="1" kern="1200"/>
            <a:t>California would rank roughly in the top-10 globally</a:t>
          </a:r>
          <a:r>
            <a:rPr lang="en-US" sz="1800" kern="1200"/>
            <a:t> in agricultural output if it were compared to other countries, ahead of countries like Canada, Mexico, Germany, and Spain in total agricultural production value.</a:t>
          </a:r>
        </a:p>
      </dsp:txBody>
      <dsp:txXfrm>
        <a:off x="75498" y="1775129"/>
        <a:ext cx="5854717" cy="1395597"/>
      </dsp:txXfrm>
    </dsp:sp>
    <dsp:sp modelId="{504D3AAF-D7BB-441B-B19A-11D7239CA587}">
      <dsp:nvSpPr>
        <dsp:cNvPr id="0" name=""/>
        <dsp:cNvSpPr/>
      </dsp:nvSpPr>
      <dsp:spPr>
        <a:xfrm>
          <a:off x="0" y="3298065"/>
          <a:ext cx="6005713" cy="1546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Depending on the ranking methodology, some estimates place it between </a:t>
          </a:r>
          <a:r>
            <a:rPr lang="en-US" sz="1800" b="1" kern="1200"/>
            <a:t>5th and 9th largest worldwide in agricultural production.</a:t>
          </a:r>
          <a:endParaRPr lang="en-US" sz="1800" kern="1200"/>
        </a:p>
      </dsp:txBody>
      <dsp:txXfrm>
        <a:off x="75498" y="3373563"/>
        <a:ext cx="5854717" cy="13955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C39A6-AB48-4D82-89A7-E7E15351F7FE}">
      <dsp:nvSpPr>
        <dsp:cNvPr id="0" name=""/>
        <dsp:cNvSpPr/>
      </dsp:nvSpPr>
      <dsp:spPr>
        <a:xfrm>
          <a:off x="1129408" y="1188"/>
          <a:ext cx="1057253" cy="1057253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6B2FB-7E98-45A8-936D-AC236F860FE3}">
      <dsp:nvSpPr>
        <dsp:cNvPr id="0" name=""/>
        <dsp:cNvSpPr/>
      </dsp:nvSpPr>
      <dsp:spPr>
        <a:xfrm>
          <a:off x="1354724" y="226505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23310-BAB9-4FC3-8066-C1875804420B}">
      <dsp:nvSpPr>
        <dsp:cNvPr id="0" name=""/>
        <dsp:cNvSpPr/>
      </dsp:nvSpPr>
      <dsp:spPr>
        <a:xfrm>
          <a:off x="791433" y="1387751"/>
          <a:ext cx="1733203" cy="69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Drones</a:t>
          </a:r>
        </a:p>
      </dsp:txBody>
      <dsp:txXfrm>
        <a:off x="791433" y="1387751"/>
        <a:ext cx="1733203" cy="693281"/>
      </dsp:txXfrm>
    </dsp:sp>
    <dsp:sp modelId="{C14C29A5-586D-49B5-918D-D90787C5C2FB}">
      <dsp:nvSpPr>
        <dsp:cNvPr id="0" name=""/>
        <dsp:cNvSpPr/>
      </dsp:nvSpPr>
      <dsp:spPr>
        <a:xfrm>
          <a:off x="3165921" y="1188"/>
          <a:ext cx="1057253" cy="1057253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2B592-2478-466B-B55F-EF1CC5886FF3}">
      <dsp:nvSpPr>
        <dsp:cNvPr id="0" name=""/>
        <dsp:cNvSpPr/>
      </dsp:nvSpPr>
      <dsp:spPr>
        <a:xfrm>
          <a:off x="3391238" y="226505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9D7FD-3547-4EB3-A996-913ECA3CB673}">
      <dsp:nvSpPr>
        <dsp:cNvPr id="0" name=""/>
        <dsp:cNvSpPr/>
      </dsp:nvSpPr>
      <dsp:spPr>
        <a:xfrm>
          <a:off x="2827947" y="1387751"/>
          <a:ext cx="1733203" cy="69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Robotics</a:t>
          </a:r>
        </a:p>
      </dsp:txBody>
      <dsp:txXfrm>
        <a:off x="2827947" y="1387751"/>
        <a:ext cx="1733203" cy="693281"/>
      </dsp:txXfrm>
    </dsp:sp>
    <dsp:sp modelId="{A76BB951-18E8-4E56-BC64-6FB0E9FFBAAC}">
      <dsp:nvSpPr>
        <dsp:cNvPr id="0" name=""/>
        <dsp:cNvSpPr/>
      </dsp:nvSpPr>
      <dsp:spPr>
        <a:xfrm>
          <a:off x="2147665" y="2514333"/>
          <a:ext cx="1057253" cy="1057253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601B6-130B-4F59-B2A0-F6B2403CDBDD}">
      <dsp:nvSpPr>
        <dsp:cNvPr id="0" name=""/>
        <dsp:cNvSpPr/>
      </dsp:nvSpPr>
      <dsp:spPr>
        <a:xfrm>
          <a:off x="2372981" y="2739649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D5588-91DC-4968-BDFD-62FAD19B8962}">
      <dsp:nvSpPr>
        <dsp:cNvPr id="0" name=""/>
        <dsp:cNvSpPr/>
      </dsp:nvSpPr>
      <dsp:spPr>
        <a:xfrm>
          <a:off x="1809690" y="3900895"/>
          <a:ext cx="1733203" cy="69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Heat Imagery</a:t>
          </a:r>
        </a:p>
      </dsp:txBody>
      <dsp:txXfrm>
        <a:off x="1809690" y="3900895"/>
        <a:ext cx="1733203" cy="693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5F2A6-8CE2-42D8-A741-504BF7B3E391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48B3B-AABE-46F9-ABF0-5D9A936C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4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81AF-8410-2D7A-3831-FE7487E48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2F68A-FA11-6EA4-F919-293E71A38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B6CF-DCFB-B17D-CE77-98551FB4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3781D-D373-931C-95B0-C2CC4229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7ED3F-89F7-6BD3-A2B9-BC57C2B7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7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B3BE-F915-8435-D7AF-840649BEB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50EF6-429A-032D-AEBD-0BCC779C5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3D0A-2A3F-CE54-3661-820394EF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C3BCB-30FF-C4E0-332B-99BBE204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7DE2-B2D6-1CBD-E1F7-AEA6D8C9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4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190A8-56ED-713F-FE51-6581C9870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2AA4B-1A81-FB69-59A6-52229E5BD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7F0BA-A3DD-1B3F-A485-8CAE3AA1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BCA2A-50D7-237B-D1DC-0630FFB9B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AD4FF-D5A4-25B0-A31D-4E4B5F931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3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729E-7FC8-1E7F-0461-1374CCAC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A9A35-AE8C-6565-7942-F023D91B1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AFFB-441B-4100-EDCE-EC5FB38B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5CB8-CBC4-035E-9CBC-D26F168F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F69F3-D387-0FCE-7416-F9916D78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91775-8C99-61D4-EA7F-208B4E8A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1C660-6676-F037-E32A-92EAC80F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27B66-CCA0-D2DC-75BD-B830CF41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BF6CD-49EF-5F4E-6DD4-CC5C723C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B9E47-6C3C-F10A-535C-2D857440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0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C72C-47EC-4EDA-4BA2-DD3E922F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89045-0743-19EC-37FE-9401E111B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1A70D-2B45-F6A2-F6FF-B4C9C0D2B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B8EFF-CEC9-7EE5-2391-BF29A118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695A9-60BD-3591-01EB-2F1BDC98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872ED-CFD7-4091-A96E-023EB22D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8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7C1E-D89B-5D5D-3CD5-64331101F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DFA11-24E3-9420-2993-4FF7DC553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77293-3327-08A4-641B-FB3E04986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15C7A-861D-2571-3DA6-55D812F17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4187C-6D23-478E-3C6A-3573E947D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6A61A-7D40-B0D3-F57C-E399CB47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15A75-810C-DD48-765F-6496F736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86B283-B32B-1EF7-11CA-6CD2E350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7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E34C-9913-550C-D084-837DCD2D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DE1DB-8FE9-88DE-C987-074DA87E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8AA7B-B650-EF4B-0AB2-6E8B0D876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9A507-B595-E4A0-675F-613F21B1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6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2897E-D1FD-2B57-D9A1-9C1201E3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EB7A6-6990-3475-BD31-4CA41138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0D77C-03A7-0AF2-CD1B-3070B8CD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BBD37-CF1D-BE56-C344-DB3207B30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0246F-ECBC-C498-C164-33A89807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BCB3E-55C1-C0F1-1072-F700EFF33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8D883-3295-8898-24D2-CAE771C8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9B316-B118-3104-4533-B103CBD8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CADE-372E-0165-FF5D-4242D582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2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F4CA-56E8-6733-5380-5550B771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41A3B-2A0B-C5BD-ECAD-84FB51387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B9A55-F31C-3E54-CA0B-4EBB26AAD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721FC-2C4B-334D-7A9C-E69560D9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DF5E2-EAC0-6E26-DE4A-8DDF4D26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8CFCA-4AA0-CC38-0B3A-608F18E5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1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7286F-EB49-FA8F-5275-16393C62B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13BE8-B7C2-20BE-A09D-EC2654E9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BBC20-3923-A325-FA7C-173943BE6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16A28F-4F50-4247-83B7-408DE9240D50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CA4F-8FD9-E72A-412E-2A6722F56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50AB5-08F5-9E41-D3E2-8E642B1D6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3FA513-F4DE-4498-BA97-2202158B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5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grass, mountain, outdoor, sky&#10;&#10;AI-generated content may be incorrect.">
            <a:extLst>
              <a:ext uri="{FF2B5EF4-FFF2-40B4-BE49-F238E27FC236}">
                <a16:creationId xmlns:a16="http://schemas.microsoft.com/office/drawing/2014/main" id="{77B9B4C9-82AF-5BE2-55F2-549DF6ED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10489" b="-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66E98-5A27-14F7-64E2-D0EC98D2B180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Agriculture in Ventura County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58A52-560E-ACFC-A29A-6FCB8079C08F}"/>
              </a:ext>
            </a:extLst>
          </p:cNvPr>
          <p:cNvSpPr txBox="1"/>
          <p:nvPr/>
        </p:nvSpPr>
        <p:spPr>
          <a:xfrm>
            <a:off x="3842534" y="4849402"/>
            <a:ext cx="4563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Korinne Bell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Agricultural Commissioner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June 18, 2026</a:t>
            </a:r>
          </a:p>
        </p:txBody>
      </p:sp>
    </p:spTree>
    <p:extLst>
      <p:ext uri="{BB962C8B-B14F-4D97-AF65-F5344CB8AC3E}">
        <p14:creationId xmlns:p14="http://schemas.microsoft.com/office/powerpoint/2010/main" val="3671254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outdoor, grass, plant&#10;&#10;AI-generated content may be incorrect.">
            <a:extLst>
              <a:ext uri="{FF2B5EF4-FFF2-40B4-BE49-F238E27FC236}">
                <a16:creationId xmlns:a16="http://schemas.microsoft.com/office/drawing/2014/main" id="{6E7DF442-B950-5A21-91AB-9BF92A685A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3"/>
          <a:stretch>
            <a:fillRect/>
          </a:stretch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419FA-C818-6A45-F729-B787888ECB21}"/>
              </a:ext>
            </a:extLst>
          </p:cNvPr>
          <p:cNvSpPr txBox="1"/>
          <p:nvPr/>
        </p:nvSpPr>
        <p:spPr>
          <a:xfrm>
            <a:off x="838199" y="3526300"/>
            <a:ext cx="10822969" cy="1292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</a:rPr>
              <a:t>Ventura County is unique in California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</a:rPr>
              <a:t>in that it is equally ag and equally urban…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Presents unique challenges for farming, especially when it comes to pest control  </a:t>
            </a:r>
          </a:p>
        </p:txBody>
      </p:sp>
    </p:spTree>
    <p:extLst>
      <p:ext uri="{BB962C8B-B14F-4D97-AF65-F5344CB8AC3E}">
        <p14:creationId xmlns:p14="http://schemas.microsoft.com/office/powerpoint/2010/main" val="123054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F593-5830-70AE-A96B-3C0683C8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98359"/>
            <a:ext cx="4613157" cy="763174"/>
          </a:xfrm>
        </p:spPr>
        <p:txBody>
          <a:bodyPr/>
          <a:lstStyle/>
          <a:p>
            <a:pPr algn="ctr"/>
            <a:r>
              <a:rPr lang="en-US" dirty="0"/>
              <a:t>Ag Technology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F045401-BBEE-3E95-3A5F-866C1ADCF4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19643"/>
              </p:ext>
            </p:extLst>
          </p:nvPr>
        </p:nvGraphicFramePr>
        <p:xfrm>
          <a:off x="6345044" y="1771979"/>
          <a:ext cx="5352584" cy="4595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D3B76-BFC5-782F-7717-EB7171FBA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ADCBC4-2071-EE41-A9A9-1CCC526AB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77" y="1771979"/>
            <a:ext cx="5843239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&#10;&#10;AI-generated content may be incorrect.">
            <a:extLst>
              <a:ext uri="{FF2B5EF4-FFF2-40B4-BE49-F238E27FC236}">
                <a16:creationId xmlns:a16="http://schemas.microsoft.com/office/drawing/2014/main" id="{DF4C8070-802D-FB0D-A4A7-5E22A0DF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r="34615"/>
          <a:stretch>
            <a:fillRect/>
          </a:stretch>
        </p:blipFill>
        <p:spPr>
          <a:xfrm rot="54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603B8-A329-E9AB-A61F-30B6A9745AE3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Regulatory Changes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Spray Days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Treated Seeds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School Site Pesticide Use Reporting</a:t>
            </a:r>
          </a:p>
        </p:txBody>
      </p:sp>
    </p:spTree>
    <p:extLst>
      <p:ext uri="{BB962C8B-B14F-4D97-AF65-F5344CB8AC3E}">
        <p14:creationId xmlns:p14="http://schemas.microsoft.com/office/powerpoint/2010/main" val="73002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ss, sky, outdoor, mountain&#10;&#10;AI-generated content may be incorrect.">
            <a:extLst>
              <a:ext uri="{FF2B5EF4-FFF2-40B4-BE49-F238E27FC236}">
                <a16:creationId xmlns:a16="http://schemas.microsoft.com/office/drawing/2014/main" id="{D90F12A4-F6D6-9D20-B857-BE57C04F3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r="16300"/>
          <a:stretch>
            <a:fillRect/>
          </a:stretch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3F500-3092-ABF9-0F25-427EE12CA463}"/>
              </a:ext>
            </a:extLst>
          </p:cNvPr>
          <p:cNvSpPr txBox="1"/>
          <p:nvPr/>
        </p:nvSpPr>
        <p:spPr>
          <a:xfrm>
            <a:off x="7531610" y="681037"/>
            <a:ext cx="3822189" cy="549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Thank you for your interest in Ventura County’s Agriculture!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5DBDD0-060B-2B9A-2121-BD7E1CA1F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049" y="2570163"/>
            <a:ext cx="635593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D2D829D-2830-5F07-E40B-C351944AB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1FC5EF-435E-F74E-11C5-A935C7066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F3CE81-94AA-585B-379D-CB757AFCC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6" name="TextBox 2">
            <a:extLst>
              <a:ext uri="{FF2B5EF4-FFF2-40B4-BE49-F238E27FC236}">
                <a16:creationId xmlns:a16="http://schemas.microsoft.com/office/drawing/2014/main" id="{9D20457A-7D34-40F4-9D5A-4E77640BDEF8}"/>
              </a:ext>
            </a:extLst>
          </p:cNvPr>
          <p:cNvGraphicFramePr/>
          <p:nvPr/>
        </p:nvGraphicFramePr>
        <p:xfrm>
          <a:off x="5348086" y="1035843"/>
          <a:ext cx="6005713" cy="4945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3" name="Picture 5" descr="Where is California located on the map?">
            <a:extLst>
              <a:ext uri="{FF2B5EF4-FFF2-40B4-BE49-F238E27FC236}">
                <a16:creationId xmlns:a16="http://schemas.microsoft.com/office/drawing/2014/main" id="{8B308869-7E25-A8E0-A96C-6F7BC6A5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7" y="112752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8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track, sunset&#10;&#10;AI-generated content may be incorrect.">
            <a:extLst>
              <a:ext uri="{FF2B5EF4-FFF2-40B4-BE49-F238E27FC236}">
                <a16:creationId xmlns:a16="http://schemas.microsoft.com/office/drawing/2014/main" id="{808F37A6-F9AB-DFFB-B009-2C03043CB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8EC25-0EFC-9C48-1356-2E00EADDFAF1}"/>
              </a:ext>
            </a:extLst>
          </p:cNvPr>
          <p:cNvSpPr txBox="1"/>
          <p:nvPr/>
        </p:nvSpPr>
        <p:spPr>
          <a:xfrm>
            <a:off x="1266083" y="3595955"/>
            <a:ext cx="9876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Ventura County is the Number 5 Global Exporter…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Ventura County Truly Feeds the World!</a:t>
            </a:r>
          </a:p>
        </p:txBody>
      </p:sp>
    </p:spTree>
    <p:extLst>
      <p:ext uri="{BB962C8B-B14F-4D97-AF65-F5344CB8AC3E}">
        <p14:creationId xmlns:p14="http://schemas.microsoft.com/office/powerpoint/2010/main" val="266449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lant, fruit&#10;&#10;AI-generated content may be incorrect.">
            <a:extLst>
              <a:ext uri="{FF2B5EF4-FFF2-40B4-BE49-F238E27FC236}">
                <a16:creationId xmlns:a16="http://schemas.microsoft.com/office/drawing/2014/main" id="{ECA7D86B-A7A3-7A00-4CF8-9FBB2CD5F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r="39330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580B3B2-B11B-9448-592C-D2AFAB77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057" y="2035630"/>
            <a:ext cx="2914314" cy="27480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4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California’s Top Ten:</a:t>
            </a: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4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The state produces roughly half of the U.S. vegetables and more than 75% of its fruits and nuts</a:t>
            </a: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4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0D03F5-BFD5-ABB2-3FDC-D85FEECC1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7601"/>
              </p:ext>
            </p:extLst>
          </p:nvPr>
        </p:nvGraphicFramePr>
        <p:xfrm>
          <a:off x="5095982" y="1417833"/>
          <a:ext cx="6863136" cy="4026143"/>
        </p:xfrm>
        <a:graphic>
          <a:graphicData uri="http://schemas.openxmlformats.org/drawingml/2006/table">
            <a:tbl>
              <a:tblPr/>
              <a:tblGrid>
                <a:gridCol w="1194378">
                  <a:extLst>
                    <a:ext uri="{9D8B030D-6E8A-4147-A177-3AD203B41FA5}">
                      <a16:colId xmlns:a16="http://schemas.microsoft.com/office/drawing/2014/main" val="1909034571"/>
                    </a:ext>
                  </a:extLst>
                </a:gridCol>
                <a:gridCol w="3049974">
                  <a:extLst>
                    <a:ext uri="{9D8B030D-6E8A-4147-A177-3AD203B41FA5}">
                      <a16:colId xmlns:a16="http://schemas.microsoft.com/office/drawing/2014/main" val="2166006435"/>
                    </a:ext>
                  </a:extLst>
                </a:gridCol>
                <a:gridCol w="2618784">
                  <a:extLst>
                    <a:ext uri="{9D8B030D-6E8A-4147-A177-3AD203B41FA5}">
                      <a16:colId xmlns:a16="http://schemas.microsoft.com/office/drawing/2014/main" val="2792594319"/>
                    </a:ext>
                  </a:extLst>
                </a:gridCol>
              </a:tblGrid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Crop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Value 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254587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Dairy products (milk)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$8.6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02191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Almonds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$5.7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156833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Grapes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$5.6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884607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Cattle &amp; calves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$5.0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215261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Lettuce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$3.7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022968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Strawberries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$3.5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94588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Pistachios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$2.0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2483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Tomatoes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$1.6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065611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Carrots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$1.6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1841"/>
                  </a:ext>
                </a:extLst>
              </a:tr>
              <a:tr h="3660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Broilers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$1.4 B</a:t>
                      </a:r>
                    </a:p>
                  </a:txBody>
                  <a:tcPr marL="83333" marR="83333" marT="41667" marB="41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158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70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8F86270E-08F2-7336-B6A0-AC1B512C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1577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1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ruit, plant, berry, close&#10;&#10;AI-generated content may be incorrect.">
            <a:extLst>
              <a:ext uri="{FF2B5EF4-FFF2-40B4-BE49-F238E27FC236}">
                <a16:creationId xmlns:a16="http://schemas.microsoft.com/office/drawing/2014/main" id="{B824FA08-F3AD-26CF-8ECE-91513C91E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r="43500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FFC110B-B8DB-8074-2866-19425547C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88" y="2074362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en-US" sz="2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Ventura County’s Top Ten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79021B-5E88-98FC-D470-0955EF92C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137686"/>
              </p:ext>
            </p:extLst>
          </p:nvPr>
        </p:nvGraphicFramePr>
        <p:xfrm>
          <a:off x="3986373" y="1654140"/>
          <a:ext cx="7240427" cy="3872482"/>
        </p:xfrm>
        <a:graphic>
          <a:graphicData uri="http://schemas.openxmlformats.org/drawingml/2006/table">
            <a:tbl>
              <a:tblPr/>
              <a:tblGrid>
                <a:gridCol w="1253849">
                  <a:extLst>
                    <a:ext uri="{9D8B030D-6E8A-4147-A177-3AD203B41FA5}">
                      <a16:colId xmlns:a16="http://schemas.microsoft.com/office/drawing/2014/main" val="3544740352"/>
                    </a:ext>
                  </a:extLst>
                </a:gridCol>
                <a:gridCol w="2687191">
                  <a:extLst>
                    <a:ext uri="{9D8B030D-6E8A-4147-A177-3AD203B41FA5}">
                      <a16:colId xmlns:a16="http://schemas.microsoft.com/office/drawing/2014/main" val="4172649222"/>
                    </a:ext>
                  </a:extLst>
                </a:gridCol>
                <a:gridCol w="3299387">
                  <a:extLst>
                    <a:ext uri="{9D8B030D-6E8A-4147-A177-3AD203B41FA5}">
                      <a16:colId xmlns:a16="http://schemas.microsoft.com/office/drawing/2014/main" val="2645076972"/>
                    </a:ext>
                  </a:extLst>
                </a:gridCol>
              </a:tblGrid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Crop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572206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1.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Strawberries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$708,690,000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525995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2.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Avocados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$338,968,000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37839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3.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Nursery Stock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$186,669,000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165052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4.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Celery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$163,436,000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497092"/>
                  </a:ext>
                </a:extLst>
              </a:tr>
              <a:tr h="3785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5.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Raspberries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$162,284,000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709596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6.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Lemons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$117,851,000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335274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7.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Peppers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$111,044,000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098670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8.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Blackberries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$71,558,000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764834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9.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Blueberries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$46,858,000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812241"/>
                  </a:ext>
                </a:extLst>
              </a:tr>
              <a:tr h="3493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10.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Tomatoes</a:t>
                      </a:r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$41,820,000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450" marR="85450" marT="42725" marB="42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384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9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sky, field&#10;&#10;AI-generated content may be incorrect.">
            <a:extLst>
              <a:ext uri="{FF2B5EF4-FFF2-40B4-BE49-F238E27FC236}">
                <a16:creationId xmlns:a16="http://schemas.microsoft.com/office/drawing/2014/main" id="{EB5AB248-4F2D-9C39-65BD-96A7955C2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131A4-EF0A-1265-BF05-0B49D08B58A1}"/>
              </a:ext>
            </a:extLst>
          </p:cNvPr>
          <p:cNvSpPr txBox="1"/>
          <p:nvPr/>
        </p:nvSpPr>
        <p:spPr>
          <a:xfrm>
            <a:off x="7531610" y="1890445"/>
            <a:ext cx="3822189" cy="428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How Ventura County Ranks in CA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1</a:t>
            </a:r>
            <a:r>
              <a:rPr lang="en-US" sz="1700" baseline="30000" dirty="0"/>
              <a:t>st</a:t>
            </a:r>
            <a:r>
              <a:rPr lang="en-US" sz="1700" dirty="0"/>
              <a:t>: Avocados, Raspberries, Cilantro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2</a:t>
            </a:r>
            <a:r>
              <a:rPr lang="en-US" sz="1700" baseline="30000" dirty="0"/>
              <a:t>nd</a:t>
            </a:r>
            <a:r>
              <a:rPr lang="en-US" sz="1700" dirty="0"/>
              <a:t>: Lemons, Celery, Peppers, Blackberries, Cabbage, Beets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3</a:t>
            </a:r>
            <a:r>
              <a:rPr lang="en-US" sz="1700" baseline="30000" dirty="0"/>
              <a:t>rd</a:t>
            </a:r>
            <a:r>
              <a:rPr lang="en-US" sz="1700" dirty="0"/>
              <a:t>: Nursery, Kale, Strawberries, Brussels Sprouts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4</a:t>
            </a:r>
            <a:r>
              <a:rPr lang="en-US" sz="1700" baseline="30000" dirty="0"/>
              <a:t>th</a:t>
            </a:r>
            <a:r>
              <a:rPr lang="en-US" sz="1700" dirty="0"/>
              <a:t>: Carrots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5</a:t>
            </a:r>
            <a:r>
              <a:rPr lang="en-US" sz="1700" baseline="30000" dirty="0"/>
              <a:t>th</a:t>
            </a:r>
            <a:r>
              <a:rPr lang="en-US" sz="1700" dirty="0"/>
              <a:t>: Lettuce, Blueberries, Oranges, Parsley, Tangerines &amp; Mandarins</a:t>
            </a:r>
          </a:p>
        </p:txBody>
      </p:sp>
    </p:spTree>
    <p:extLst>
      <p:ext uri="{BB962C8B-B14F-4D97-AF65-F5344CB8AC3E}">
        <p14:creationId xmlns:p14="http://schemas.microsoft.com/office/powerpoint/2010/main" val="177748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ield of green plants&#10;&#10;AI-generated content may be incorrect.">
            <a:extLst>
              <a:ext uri="{FF2B5EF4-FFF2-40B4-BE49-F238E27FC236}">
                <a16:creationId xmlns:a16="http://schemas.microsoft.com/office/drawing/2014/main" id="{7F823CBB-BDC8-0A88-6E6C-A59196B6B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01D0-0A21-68A5-BE67-88EA39B512C4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2025 Crop Report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400" dirty="0"/>
              <a:t>Discusses the costs associated with farming our top ten crops in Ventura County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400" dirty="0"/>
              <a:t>Labor is by far our biggest cost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400" dirty="0"/>
              <a:t>Need for STEM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en-US" sz="2000" dirty="0"/>
          </a:p>
          <a:p>
            <a:pPr marL="7429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947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plant, poplar&#10;&#10;AI-generated content may be incorrect.">
            <a:extLst>
              <a:ext uri="{FF2B5EF4-FFF2-40B4-BE49-F238E27FC236}">
                <a16:creationId xmlns:a16="http://schemas.microsoft.com/office/drawing/2014/main" id="{88B3686A-D74D-DCE1-AA39-CB9534A4E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6" r="33465"/>
          <a:stretch>
            <a:fillRect/>
          </a:stretch>
        </p:blipFill>
        <p:spPr>
          <a:xfrm rot="5400000">
            <a:off x="2667641" y="-2667641"/>
            <a:ext cx="6856718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B8C9BE-6084-0F26-623A-9A560945AEDC}"/>
              </a:ext>
            </a:extLst>
          </p:cNvPr>
          <p:cNvSpPr txBox="1"/>
          <p:nvPr/>
        </p:nvSpPr>
        <p:spPr>
          <a:xfrm>
            <a:off x="-1700464" y="3561347"/>
            <a:ext cx="1611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Challenge: Costs of Farming are Increasing Faster than Revenues</a:t>
            </a:r>
          </a:p>
        </p:txBody>
      </p:sp>
    </p:spTree>
    <p:extLst>
      <p:ext uri="{BB962C8B-B14F-4D97-AF65-F5344CB8AC3E}">
        <p14:creationId xmlns:p14="http://schemas.microsoft.com/office/powerpoint/2010/main" val="3926147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407</Words>
  <Application>Microsoft Office PowerPoint</Application>
  <PresentationFormat>Widescreen</PresentationFormat>
  <Paragraphs>107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 Technology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Bell, Korinne</dc:creator>
  <cp:lastModifiedBy>Rodriguez, Israel</cp:lastModifiedBy>
  <cp:revision>6</cp:revision>
  <dcterms:created xsi:type="dcterms:W3CDTF">2026-02-26T23:35:18Z</dcterms:created>
  <dcterms:modified xsi:type="dcterms:W3CDTF">2026-06-19T23:00:04Z</dcterms:modified>
</cp:coreProperties>
</file>